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66" r:id="rId14"/>
    <p:sldId id="274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954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hala\Desktop\&#1055;&#1088;&#1080;&#1077;&#1084;&#1072;&#1103;%20&#1082;&#1086;&#1084;&#1080;&#1089;&#1089;&#1080;&#1103;\&#1048;&#1090;&#1086;&#1075;&#1080;%20&#1087;&#1088;&#1080;&#1077;&#1084;&#1072;%20&#1057;&#1090;&#1086;&#1084;&#1072;&#1090;&#1086;&#1083;&#1086;&#1075;&#1080;&#1095;&#1077;&#1089;&#1082;&#1080;&#1081;%20&#1092;&#1072;&#1082;&#1091;&#1083;&#1100;&#1090;&#1077;&#1090;\&#1055;&#1088;&#1086;&#1093;&#1086;&#1076;&#1085;&#1099;&#1077;%20&#1073;&#1072;&#1083;&#1083;&#1099;%20&#1057;&#1090;&#1086;&#1084;&#1072;&#109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hala\Desktop\&#1055;&#1088;&#1080;&#1077;&#1084;&#1072;&#1103;%20&#1082;&#1086;&#1084;&#1080;&#1089;&#1089;&#1080;&#1103;\&#1048;&#1090;&#1086;&#1075;&#1080;%20&#1087;&#1088;&#1080;&#1077;&#1084;&#1072;%20&#1057;&#1090;&#1086;&#1084;&#1072;&#1090;&#1086;&#1083;&#1086;&#1075;&#1080;&#1095;&#1077;&#1089;&#1082;&#1080;&#1081;%20&#1092;&#1072;&#1082;&#1091;&#1083;&#1100;&#1090;&#1077;&#1090;\&#1055;&#1088;&#1086;&#1093;&#1086;&#1076;&#1085;&#1099;&#1077;%20&#1073;&#1072;&#1083;&#1083;&#1099;%20&#1057;&#1090;&#1086;&#1084;&#1072;&#1090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hala\Desktop\&#1048;&#1090;&#1086;&#1075;&#1080;%20&#1087;&#1088;&#1080;&#1077;&#1084;&#1072;%20&#1057;&#1090;&#1086;&#1084;&#1072;&#1090;&#1086;&#1083;&#1086;&#1075;&#1080;&#1095;&#1077;&#1089;&#1082;&#1080;&#1081;%20&#1092;&#1072;&#1082;&#1091;&#1083;&#1100;&#1090;&#1077;&#1090;\&#1055;&#1088;&#1086;&#1093;&#1086;&#1076;&#1085;&#1099;&#1077;%20&#1073;&#1072;&#1083;&#1083;&#1099;%20&#1057;&#1090;&#1086;&#1084;&#1072;&#1090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hala\Desktop\&#1055;&#1088;&#1080;&#1077;&#1084;&#1072;&#1103;%20&#1082;&#1086;&#1084;&#1080;&#1089;&#1089;&#1080;&#1103;\&#1048;&#1090;&#1086;&#1075;&#1080;%20&#1087;&#1088;&#1080;&#1077;&#1084;&#1072;%20&#1057;&#1090;&#1086;&#1084;&#1072;&#1090;&#1086;&#1083;&#1086;&#1075;&#1080;&#1095;&#1077;&#1089;&#1082;&#1080;&#1081;%20&#1092;&#1072;&#1082;&#1091;&#1083;&#1100;&#1090;&#1077;&#1090;\&#1055;&#1088;&#1086;&#1093;&#1086;&#1076;&#1085;&#1099;&#1077;%20&#1073;&#1072;&#1083;&#1083;&#1099;%20&#1057;&#1090;&#1086;&#1084;&#1072;&#1090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Проходные баллы (общий конкурс)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Лист1!$A$5:$A$9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Лист1!$B$5:$B$9</c:f>
              <c:numCache>
                <c:formatCode>General</c:formatCode>
                <c:ptCount val="5"/>
                <c:pt idx="0">
                  <c:v>235</c:v>
                </c:pt>
                <c:pt idx="1">
                  <c:v>233</c:v>
                </c:pt>
                <c:pt idx="2">
                  <c:v>242</c:v>
                </c:pt>
                <c:pt idx="3">
                  <c:v>238</c:v>
                </c:pt>
                <c:pt idx="4">
                  <c:v>269</c:v>
                </c:pt>
              </c:numCache>
            </c:numRef>
          </c:val>
        </c:ser>
        <c:dLbls/>
        <c:axId val="117856896"/>
        <c:axId val="96068352"/>
      </c:barChart>
      <c:catAx>
        <c:axId val="117856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6068352"/>
        <c:crosses val="autoZero"/>
        <c:auto val="1"/>
        <c:lblAlgn val="ctr"/>
        <c:lblOffset val="100"/>
      </c:catAx>
      <c:valAx>
        <c:axId val="960683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78568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Лист1!$B$17</c:f>
              <c:strCache>
                <c:ptCount val="1"/>
                <c:pt idx="0">
                  <c:v>Средние баллы ЕГЭ (общий конкурс)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666666666666668E-2"/>
                  <c:y val="4.6296296296296349E-2"/>
                </c:manualLayout>
              </c:layout>
              <c:showVal val="1"/>
            </c:dLbl>
            <c:dLbl>
              <c:idx val="1"/>
              <c:layout>
                <c:manualLayout>
                  <c:x val="-6.388888888888887E-2"/>
                  <c:y val="-3.7037037037037056E-2"/>
                </c:manualLayout>
              </c:layout>
              <c:showVal val="1"/>
            </c:dLbl>
            <c:dLbl>
              <c:idx val="2"/>
              <c:layout>
                <c:manualLayout>
                  <c:x val="-6.3888888888888842E-2"/>
                  <c:y val="6.0185185185185147E-2"/>
                </c:manualLayout>
              </c:layout>
              <c:showVal val="1"/>
            </c:dLbl>
            <c:dLbl>
              <c:idx val="3"/>
              <c:layout>
                <c:manualLayout>
                  <c:x val="-3.333333333333334E-2"/>
                  <c:y val="-3.703703703703705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Лист1!$A$19:$A$23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Лист1!$B$19:$B$23</c:f>
              <c:numCache>
                <c:formatCode>General</c:formatCode>
                <c:ptCount val="5"/>
                <c:pt idx="0">
                  <c:v>85.31</c:v>
                </c:pt>
                <c:pt idx="1">
                  <c:v>83.14</c:v>
                </c:pt>
                <c:pt idx="2">
                  <c:v>86.56</c:v>
                </c:pt>
                <c:pt idx="3">
                  <c:v>83.53</c:v>
                </c:pt>
                <c:pt idx="4">
                  <c:v>91.38</c:v>
                </c:pt>
              </c:numCache>
            </c:numRef>
          </c:val>
        </c:ser>
        <c:dLbls/>
        <c:marker val="1"/>
        <c:axId val="136405376"/>
        <c:axId val="136406912"/>
      </c:lineChart>
      <c:catAx>
        <c:axId val="136405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6406912"/>
        <c:crosses val="autoZero"/>
        <c:auto val="1"/>
        <c:lblAlgn val="ctr"/>
        <c:lblOffset val="100"/>
      </c:catAx>
      <c:valAx>
        <c:axId val="136406912"/>
        <c:scaling>
          <c:orientation val="minMax"/>
        </c:scaling>
        <c:axPos val="l"/>
        <c:numFmt formatCode="General" sourceLinked="1"/>
        <c:tickLblPos val="nextTo"/>
        <c:crossAx val="136405376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dLbls/>
      </c:pie3DChart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Лист1!$B$40</c:f>
              <c:strCache>
                <c:ptCount val="1"/>
                <c:pt idx="0">
                  <c:v>Структура бюджетных мест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0750218722659694E-3"/>
                  <c:y val="-4.7211286089238903E-3"/>
                </c:manualLayout>
              </c:layout>
              <c:showVal val="1"/>
            </c:dLbl>
            <c:dLbl>
              <c:idx val="2"/>
              <c:layout>
                <c:manualLayout>
                  <c:x val="5.9706036745406914E-2"/>
                  <c:y val="-0.26337306794984006"/>
                </c:manualLayout>
              </c:layout>
              <c:showVal val="1"/>
            </c:dLbl>
            <c:dLbl>
              <c:idx val="3"/>
              <c:layout>
                <c:manualLayout>
                  <c:x val="2.6980314960629956E-2"/>
                  <c:y val="-6.5059055118110234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strRef>
              <c:f>Лист1!$A$41:$A$44</c:f>
              <c:strCache>
                <c:ptCount val="4"/>
                <c:pt idx="0">
                  <c:v>Особая квота</c:v>
                </c:pt>
                <c:pt idx="1">
                  <c:v>Особая квота</c:v>
                </c:pt>
                <c:pt idx="2">
                  <c:v>Целевая квота</c:v>
                </c:pt>
                <c:pt idx="3">
                  <c:v>Общий конкурс</c:v>
                </c:pt>
              </c:strCache>
            </c:strRef>
          </c:cat>
          <c:val>
            <c:numRef>
              <c:f>Лист1!$B$41:$B$44</c:f>
              <c:numCache>
                <c:formatCode>0.0%</c:formatCode>
                <c:ptCount val="4"/>
                <c:pt idx="0">
                  <c:v>0.05</c:v>
                </c:pt>
                <c:pt idx="1">
                  <c:v>0.1</c:v>
                </c:pt>
                <c:pt idx="2">
                  <c:v>0.73300000000000021</c:v>
                </c:pt>
                <c:pt idx="3">
                  <c:v>0.11670000000000003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CB4F6-A871-4DAD-B2BA-29948FC997AB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850FB-4885-4ED1-878B-67C6D02E48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269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FE6C92-E1F6-4D73-9FB9-B0B2C5317CCE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ru-RU" altLang="ru-RU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242888" fontAlgn="b">
              <a:spcBef>
                <a:spcPct val="0"/>
              </a:spcBef>
            </a:pPr>
            <a:r>
              <a:rPr lang="ru-RU" smtClean="0"/>
              <a:t>Основным способом подачи заявления о приеме в 2023 году - </a:t>
            </a:r>
            <a:r>
              <a:rPr lang="ru-RU" smtClean="0">
                <a:cs typeface="Times New Roman" pitchFamily="18" charset="0"/>
              </a:rPr>
              <a:t>посредством портала Госуслуги с использованием суперсервиса «Поступление в вуз онлайн».</a:t>
            </a:r>
          </a:p>
          <a:p>
            <a:pPr marL="514350" indent="-242888" fontAlgn="b">
              <a:spcBef>
                <a:spcPct val="0"/>
              </a:spcBef>
            </a:pPr>
            <a:r>
              <a:rPr lang="ru-RU" smtClean="0">
                <a:cs typeface="Times New Roman" pitchFamily="18" charset="0"/>
              </a:rPr>
              <a:t>В целом по вузу по программам бакалавриата и специалитета 75% заявлений было подано через Госуслуги, по специальности Стоматология данный показатель составляет 77 %.</a:t>
            </a:r>
          </a:p>
          <a:p>
            <a:pPr marL="514350" indent="-242888" fontAlgn="b">
              <a:spcBef>
                <a:spcPct val="0"/>
              </a:spcBef>
            </a:pPr>
            <a:r>
              <a:rPr lang="ru-RU" smtClean="0">
                <a:cs typeface="Times New Roman" pitchFamily="18" charset="0"/>
              </a:rPr>
              <a:t> 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360EBB-241B-4C63-BD3E-8547408FCFF7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ru-RU" altLang="ru-RU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В рамках ОТДЕЛЬНОЙ КВОТЫ  могут поступать следующие категории лиц: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Герои РФ, лица, награжденные тремя орденами Мужества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Участники СВО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Дети участников СВО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Дети военнослужащих и сотрудников, </a:t>
            </a:r>
            <a:r>
              <a:rPr lang="ru-RU" dirty="0" smtClean="0"/>
              <a:t>направленных в другие государства и принимавших участие в боевых действиях при исполнении служебных обязанностей в этих государствах</a:t>
            </a:r>
            <a:endParaRPr lang="ru-RU" sz="1000" dirty="0" smtClean="0">
              <a:cs typeface="Arial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/>
              <a:t>Дети медицинских работников, умерших в результате инфицирования COVID-19 при исполнении ими трудовых обязанностей</a:t>
            </a:r>
            <a:endParaRPr lang="ru-RU" sz="1000" dirty="0" smtClean="0">
              <a:cs typeface="Arial" pitchFamily="34" charset="0"/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1000" dirty="0" smtClean="0">
                <a:cs typeface="Arial" pitchFamily="34" charset="0"/>
              </a:rPr>
              <a:t>В рамках ОСОБОЙ КВОТЫ могут поступать следующие категории лиц: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Инвалиды (1 и 2 группа, дети-инвалиды, инвалиды с детства);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2) Сироты и дети, оставшиеся без попечения родителей;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sz="1000" dirty="0" smtClean="0">
                <a:cs typeface="Arial" pitchFamily="34" charset="0"/>
              </a:rPr>
              <a:t>3) Ветераны боевых действий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1444394-1EA2-44E4-8351-44AE71448335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ru-RU" altLang="ru-RU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Пояснения к зачисленным на бюджетные места:</a:t>
            </a:r>
          </a:p>
          <a:p>
            <a:pPr eaLnBrk="1" hangingPunct="1">
              <a:buFontTx/>
              <a:buChar char="-"/>
            </a:pPr>
            <a:r>
              <a:rPr lang="ru-RU" altLang="ru-RU" smtClean="0"/>
              <a:t>В рамках ОТДЕЛЬНОЙ квоты зачислено 3 человека, все они относятся к категории – дети участников СВО.</a:t>
            </a:r>
          </a:p>
          <a:p>
            <a:pPr eaLnBrk="1" hangingPunct="1">
              <a:buFontTx/>
              <a:buChar char="-"/>
            </a:pPr>
            <a:r>
              <a:rPr lang="ru-RU" altLang="ru-RU" smtClean="0"/>
              <a:t>В рамках ОСОБОЙ квоты зачислено 6 человек, из них 4 – инвалиды, 2 – сироты и дети, оставшиеся без попечения родителей.</a:t>
            </a:r>
          </a:p>
          <a:p>
            <a:pPr eaLnBrk="1" hangingPunct="1">
              <a:buFontTx/>
              <a:buChar char="-"/>
            </a:pPr>
            <a:r>
              <a:rPr lang="ru-RU" altLang="ru-RU" smtClean="0"/>
              <a:t>В рамках целевой квоты изначально было зачислено 45 человек, но после 1 человек отказался от зачисления по целевому и был зачислен в рамках общего конкурса.</a:t>
            </a:r>
          </a:p>
          <a:p>
            <a:pPr eaLnBrk="1" hangingPunct="1">
              <a:buFontTx/>
              <a:buChar char="-"/>
            </a:pPr>
            <a:r>
              <a:rPr lang="ru-RU" altLang="ru-RU" smtClean="0"/>
              <a:t>Количество мест общего конкурса по плану составляло 2 места, но после зачисления квот увеличилось до 7. Для сравнения в 2022 году по общему конкурсу было зачислено 11 человек.</a:t>
            </a:r>
          </a:p>
          <a:p>
            <a:pPr eaLnBrk="1" hangingPunct="1">
              <a:buFontTx/>
              <a:buChar char="-"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Пояснения к платному приему.</a:t>
            </a:r>
          </a:p>
          <a:p>
            <a:pPr eaLnBrk="1" hangingPunct="1"/>
            <a:r>
              <a:rPr lang="ru-RU" altLang="ru-RU" smtClean="0"/>
              <a:t>В ходе приема некоторые абитуриенты отказывались от зачисления на бюджетные места по другим специальностям и переходили на платные места по Стоматологии. </a:t>
            </a:r>
          </a:p>
          <a:p>
            <a:pPr eaLnBrk="1" hangingPunct="1"/>
            <a:r>
              <a:rPr lang="ru-RU" altLang="ru-RU" smtClean="0"/>
              <a:t>Всего было заключено 60 договоров, но оплату провели и подтвердили согласие обучаться 49 человек, позже 1 из них отказался от зачисления (в итоге на платные места было зачислено 48 человек).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По специальности Стоматология традиционно самые высокие проходные баллы на бюджетные места. В 2023 году наблюдается существенный рост проходных баллов по специальности Стоматология, это вызвано в первую очередь малым количеством мест общего конкурса (всего 7 мест на общий конкурс).</a:t>
            </a:r>
          </a:p>
          <a:p>
            <a:pPr eaLnBrk="1" hangingPunct="1"/>
            <a:r>
              <a:rPr lang="ru-RU" altLang="ru-RU" smtClean="0"/>
              <a:t>Для сравнения проходной балл по специальности Лечебное дело в 2023 году составил 202 (всего 67 мест на общий конкурс), средний балл ЕГЭ  – 78,44.</a:t>
            </a:r>
          </a:p>
          <a:p>
            <a:pPr eaLnBrk="1" hangingPunct="1"/>
            <a:r>
              <a:rPr lang="ru-RU" altLang="ru-RU" smtClean="0"/>
              <a:t>Если посчитать показатель АП1 для аккредитационного мониторинга, то для поступивших в 2023 году по специальности Стоматология он составляет 69, что выше нормативного показателя (норматив – 66 баллов). При расчете АП1 учитываются только лица, зачисленные по результатам ЕГЭ на места общего конкурса и на платные места.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363F28-1ACF-4C2E-96CE-3F586FF8266E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ru-RU" altLang="ru-RU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На слайде представлена структура бюджетных мест. На диаграмме видно, что значительную. Долю составляют целевые места – 73,3%.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C45DB90-CE62-443A-974C-88138FFA7F1B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</a:rPr>
              <a:pPr/>
              <a:t>8</a:t>
            </a:fld>
            <a:endParaRPr lang="ru-RU" altLang="ru-RU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На слайде представлена информация  о детализированной целевой квоте по специальности Стоматология.</a:t>
            </a:r>
          </a:p>
          <a:p>
            <a:pPr eaLnBrk="1" hangingPunct="1"/>
            <a:r>
              <a:rPr lang="ru-RU" altLang="ru-RU" smtClean="0"/>
              <a:t>Самые высокие проходные баллы и баллы ЕГЭ в 2023 году были у целевиков из Вологодской области.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6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E4E30-AD14-489F-92C3-8AF722DC160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064D-012C-4984-8862-F9B090C0F2D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8568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DC361-658E-41E9-92E1-E2C89AA6082C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2DBF-641B-41DB-B6F1-AEB82B69CF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3458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61D2C-693F-4D04-BADC-48BED554F1E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B5A4A-0EB0-412C-8D8E-D5B6BE3D0C6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66311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751F1-E818-4A5F-9935-814AF05BE0FA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6DAB4-075C-4407-9874-6019136CA2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849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F9390-F8A3-4BCB-8465-42AC11530F3A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F890A-BF68-4822-8DB1-B5A350A5DD1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0083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8D2F4-091D-448D-A634-0ADAF29C8C1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1C17-F527-4A6D-8CF0-D7CFBB33F65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56963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16EAA-9F3A-41E3-BCC3-463D398886C3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860A-3C6F-40A5-83E4-B14013FD1A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3741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BD0D3-202B-40B6-921E-A2D7D797773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7BCFF-A792-4FF3-9274-C681ABF3843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0072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14A53-0AE9-40ED-9AB7-45DF9D1C02D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56EB7-5BBE-4340-A46D-696FE33E906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55863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7429D-3D9B-49B8-894B-806065B240A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0B99D-0462-42DE-B28A-8A0D082482A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5277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4A43D-5B9C-42FB-84EC-FF1BEC30F6E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2647B-57E5-4AC9-8DC6-9968263F570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90475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EF3-4866-4E11-A363-F31F5EFB2BE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8805E-D9E7-425E-B99A-25D7F0038BA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35629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A493-2F96-4B53-AD80-13DABB302C7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A4D1-6865-4875-ABF1-1244340ECF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406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F3DFC-58C6-4372-982E-2308FCA2848B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920A-6850-404D-99CA-1AE0FFC993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4256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26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9F545E-DE0A-449D-9CA9-E7E319867425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797B45-D614-491B-8BA1-31E9CFAE6216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57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Ученый совет стоматологического факультета 11.10.23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84976" cy="4608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Повестка заседания: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1.	Итоги работы приемной комиссии по специальности «Стоматология» в 2023 году.</a:t>
            </a:r>
          </a:p>
          <a:p>
            <a:pPr marL="514350" lvl="0" indent="-514350" algn="just">
              <a:buAutoNum type="arabicPeriod" startAt="2"/>
            </a:pPr>
            <a:r>
              <a:rPr lang="ru-RU" b="1" dirty="0" smtClean="0">
                <a:solidFill>
                  <a:schemeClr val="tx1"/>
                </a:solidFill>
              </a:rPr>
              <a:t>Итоги </a:t>
            </a:r>
            <a:r>
              <a:rPr lang="ru-RU" b="1" dirty="0">
                <a:solidFill>
                  <a:schemeClr val="tx1"/>
                </a:solidFill>
              </a:rPr>
              <a:t>работы  Профильной комиссии по стоматологии </a:t>
            </a:r>
            <a:r>
              <a:rPr lang="ru-RU" b="1" dirty="0" err="1">
                <a:solidFill>
                  <a:schemeClr val="tx1"/>
                </a:solidFill>
              </a:rPr>
              <a:t>СтАР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(сентябрь, 2023 г</a:t>
            </a:r>
            <a:r>
              <a:rPr lang="ru-RU" b="1" dirty="0">
                <a:solidFill>
                  <a:schemeClr val="tx1"/>
                </a:solidFill>
              </a:rPr>
              <a:t>. Москва</a:t>
            </a:r>
            <a:r>
              <a:rPr lang="ru-RU" b="1" dirty="0" smtClean="0">
                <a:solidFill>
                  <a:schemeClr val="tx1"/>
                </a:solidFill>
              </a:rPr>
              <a:t>). 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ru-RU" b="1" dirty="0">
                <a:solidFill>
                  <a:schemeClr val="tx1"/>
                </a:solidFill>
              </a:rPr>
              <a:t>.	Оценка удовлетворенности работодателей качеством подготовки выпускников стоматологического факультета СГМУ.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4</a:t>
            </a:r>
            <a:r>
              <a:rPr lang="ru-RU" b="1" dirty="0">
                <a:solidFill>
                  <a:schemeClr val="tx1"/>
                </a:solidFill>
              </a:rPr>
              <a:t>.	Итоги летней экзаменационной сессии на стоматологическом факультете.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ru-RU" b="1" dirty="0">
                <a:solidFill>
                  <a:schemeClr val="tx1"/>
                </a:solidFill>
              </a:rPr>
              <a:t>.	Утверждение индивидуальных учебных планов обучающихся.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6</a:t>
            </a:r>
            <a:r>
              <a:rPr lang="ru-RU" b="1" dirty="0">
                <a:solidFill>
                  <a:schemeClr val="tx1"/>
                </a:solidFill>
              </a:rPr>
              <a:t>.	Конкурсные дела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7.	Разное.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268413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Основные выводы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316912" cy="46085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dirty="0" smtClean="0">
                <a:latin typeface="+mj-lt"/>
              </a:rPr>
              <a:t>Высокая «популярность» специальности 31.05.03 Стоматология среди абитуриентов (самый высокий конкурс на бюджетные места)</a:t>
            </a:r>
          </a:p>
          <a:p>
            <a:pPr eaLnBrk="1" hangingPunct="1">
              <a:defRPr/>
            </a:pPr>
            <a:endParaRPr lang="ru-RU" altLang="ru-RU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ru-RU" altLang="ru-RU" sz="2000" dirty="0" smtClean="0">
                <a:latin typeface="+mj-lt"/>
              </a:rPr>
              <a:t>100% выполнение плана приема на бюджетные места без проведения дополнительного зачисления и дополнительного приема. </a:t>
            </a:r>
          </a:p>
          <a:p>
            <a:pPr eaLnBrk="1" hangingPunct="1">
              <a:defRPr/>
            </a:pPr>
            <a:endParaRPr lang="ru-RU" altLang="ru-RU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ru-RU" altLang="ru-RU" sz="2000" dirty="0" smtClean="0">
                <a:latin typeface="+mj-lt"/>
              </a:rPr>
              <a:t>Повышение проходных баллов и среднего балла ЕГЭ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>
              <a:latin typeface="+mj-lt"/>
            </a:endParaRPr>
          </a:p>
          <a:p>
            <a:pPr eaLnBrk="1" hangingPunct="1">
              <a:defRPr/>
            </a:pPr>
            <a:endParaRPr lang="ru-RU" alt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297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Удовлетворенность работодателей качеством подготовки выпускников </a:t>
            </a:r>
            <a:endParaRPr lang="ru-RU" sz="32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048" y="1600200"/>
            <a:ext cx="3662208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695789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3286846"/>
              </p:ext>
            </p:extLst>
          </p:nvPr>
        </p:nvGraphicFramePr>
        <p:xfrm>
          <a:off x="1331640" y="1556798"/>
          <a:ext cx="7488832" cy="4968544"/>
        </p:xfrm>
        <a:graphic>
          <a:graphicData uri="http://schemas.openxmlformats.org/drawingml/2006/table">
            <a:tbl>
              <a:tblPr firstRow="1" firstCol="1" bandRow="1"/>
              <a:tblGrid>
                <a:gridCol w="413110"/>
                <a:gridCol w="5718702"/>
                <a:gridCol w="1357020"/>
              </a:tblGrid>
              <a:tr h="9859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Наименование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Количество оцениваемых выпускников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(чел.)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ГАУЗ АО «Архангельская областная клиническая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ГАУЗ АО «Архангельская детская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ФГБУЗ ЦМСЧ №58 ФМБА России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ГАУЗ АО «Северодвинская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ГАУЗ АО «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Котласская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городская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ГБУЗ АО «Ильинская ЦРБ»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ГАУЗ АО «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Коряжемская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ГБУЗ АО «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Карпогорская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центральная районная больница»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9.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БУЗ ВО «Череповецкая стоматологическая поликлиника №1»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БУЗ ВО «Череповецкая городская больница»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БУЗ ВО «Бабаевская ЦРБ»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БУЗ ВО «ВГСП»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ГОАУЗ «Апатитская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ГАУЗ РК «Ухтинская стоматологическая поликлиника»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7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ИТОГО: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066863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35383296"/>
              </p:ext>
            </p:extLst>
          </p:nvPr>
        </p:nvGraphicFramePr>
        <p:xfrm>
          <a:off x="914400" y="1556792"/>
          <a:ext cx="7762056" cy="3069704"/>
        </p:xfrm>
        <a:graphic>
          <a:graphicData uri="http://schemas.openxmlformats.org/drawingml/2006/table">
            <a:tbl>
              <a:tblPr firstRow="1" firstCol="1" bandRow="1"/>
              <a:tblGrid>
                <a:gridCol w="4665712"/>
                <a:gridCol w="3096344"/>
              </a:tblGrid>
              <a:tr h="93610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направления сотрудничества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ответивших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база практики для обучающихся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целевая подготовка обучающихся для организации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размещение кафедр на базе организации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участие в работе Государственных экзаменационных комиссий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участие в разработке образовательных программ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9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участие в оценке образовательных программ в качестве экспертов (рецензентов)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совместное выполнение исследовательских проектов/грантов</a:t>
                      </a: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4" marR="41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81401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Для оценки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удовлетворенности работодателей качеством принимаемых выпускников была использована 5 балльная шкала: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- 5 баллов -  удовлетворен полностью;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- 4 балла - вполне удовлетворен;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- 3 балла - скорее удовлетворен, чем нет;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- 2 балла - скорее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удовлетворен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- 1 балл - совсем не удовлетворен.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06661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6776229"/>
              </p:ext>
            </p:extLst>
          </p:nvPr>
        </p:nvGraphicFramePr>
        <p:xfrm>
          <a:off x="1262062" y="1941512"/>
          <a:ext cx="7077075" cy="3848100"/>
        </p:xfrm>
        <a:graphic>
          <a:graphicData uri="http://schemas.openxmlformats.org/drawingml/2006/table">
            <a:tbl>
              <a:tblPr firstRow="1" firstCol="1" bandRow="1"/>
              <a:tblGrid>
                <a:gridCol w="1408430"/>
                <a:gridCol w="2850515"/>
                <a:gridCol w="1409065"/>
                <a:gridCol w="140906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Критерии/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индикаторы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300" b="1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 уровнем теоретической подготовки выпускников в целом?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актуальностью теоретических знаний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умением применять теоретические знания в профессиональной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 уровнем практической подготовки выпускников в целом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достаточностью практических навыков для осуществления трудовой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2.2.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Удовлетворенность умением применять практические навыки в профессиональной деятельности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335580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287473197"/>
              </p:ext>
            </p:extLst>
          </p:nvPr>
        </p:nvGraphicFramePr>
        <p:xfrm>
          <a:off x="1259633" y="1558447"/>
          <a:ext cx="6635640" cy="4750872"/>
        </p:xfrm>
        <a:graphic>
          <a:graphicData uri="http://schemas.openxmlformats.org/drawingml/2006/table">
            <a:tbl>
              <a:tblPr firstRow="1" firstCol="1" bandRow="1"/>
              <a:tblGrid>
                <a:gridCol w="558927"/>
                <a:gridCol w="3056057"/>
                <a:gridCol w="1509988"/>
                <a:gridCol w="1510668"/>
              </a:tblGrid>
              <a:tr h="5278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 трудовой дисциплиной выпускников?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81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 способностью выпускников к саморазвитию и самообразованию?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 коммуникативными качествами выпускников в целом?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5.1.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Удовлетворенность способностью налаживать контакты в коллективе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3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5.2.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культурой общения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74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5.3.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умением находить контакт с разными категориями пациентов с учетом половозрастных особенностей, специфики заболевания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74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5.4.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умением терпеливо, доходчиво объяснить пациенту особенности его состояния, передавать объективную медицинскую информацию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198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398430897"/>
              </p:ext>
            </p:extLst>
          </p:nvPr>
        </p:nvGraphicFramePr>
        <p:xfrm>
          <a:off x="1115616" y="2107087"/>
          <a:ext cx="6779657" cy="3698176"/>
        </p:xfrm>
        <a:graphic>
          <a:graphicData uri="http://schemas.openxmlformats.org/drawingml/2006/table">
            <a:tbl>
              <a:tblPr firstRow="1" firstCol="1" bandRow="1"/>
              <a:tblGrid>
                <a:gridCol w="571058"/>
                <a:gridCol w="3122384"/>
                <a:gridCol w="1542760"/>
                <a:gridCol w="1543455"/>
              </a:tblGrid>
              <a:tr h="92454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 надпрофессиональными компетенциями выпускников в целом?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36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495425" algn="l"/>
                        </a:tabLs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Удовлетворенность </a:t>
                      </a:r>
                      <a:r>
                        <a:rPr lang="ru-RU" sz="1200" i="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владением информационными технологиями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54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6.2.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Удовлетворенность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способностью применять правовые знания в профессиональной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72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6.3.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способностью осуществлять критический анализ проблемных ситуаций, вырабатывать стратегию действий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838519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pc="-30" dirty="0">
                <a:ea typeface="Times New Roman"/>
              </a:rPr>
              <a:t>Удовлетворенность</a:t>
            </a:r>
            <a:r>
              <a:rPr lang="ru-RU" sz="2400" b="1" dirty="0">
                <a:ea typeface="Times New Roman"/>
              </a:rPr>
              <a:t> готовностью выпускников СГМУ к решению профессиональных задач по направлениям деятельности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8043815"/>
              </p:ext>
            </p:extLst>
          </p:nvPr>
        </p:nvGraphicFramePr>
        <p:xfrm>
          <a:off x="755576" y="1772816"/>
          <a:ext cx="8136904" cy="4677635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4752528"/>
                <a:gridCol w="792088"/>
                <a:gridCol w="1656184"/>
              </a:tblGrid>
              <a:tr h="292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7.1.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30">
                          <a:effectLst/>
                          <a:latin typeface="Times New Roman"/>
                          <a:ea typeface="Times New Roman"/>
                        </a:rPr>
                        <a:t>Удовлетворенность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 медицинской деятельностью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7.1.1.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Удовлетворенность ведение санитарно-гигиенического просвещения населения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7.1.2.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Удовлетворенность проведением мероприятий по профилактике стоматологических заболеваний у населения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7.1.3.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Удовлетворенность диагностикой стоматологических заболеваний и патологических состояний пациентов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7.1.4.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Удовлетворенность ведением и лечением пациентов со стоматологическими заболеваниями 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7.1.5.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оказанием  медицинской помощи в неотложной и экстренной форме 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7.1.6.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проведением профилактических медицинских  стоматологических осмотров 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7.1.7.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проведением диспансеризации 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7.1.8.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Удовлетворенность осуществлением диспансерного наблюдения населения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7.1.9.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Удовлетворенность проведением экспертизы временной нетрудоспособности 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20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7.1.10.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Удовлетворенность  участием  в других видах медицинской экспертизы (кроме экспертизы временной нетрудоспособности)</a:t>
                      </a:r>
                    </a:p>
                  </a:txBody>
                  <a:tcPr marL="54807" marR="54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200" dirty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Хороший</a:t>
                      </a:r>
                    </a:p>
                  </a:txBody>
                  <a:tcPr marL="54807" marR="54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104605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600990604"/>
              </p:ext>
            </p:extLst>
          </p:nvPr>
        </p:nvGraphicFramePr>
        <p:xfrm>
          <a:off x="827584" y="2132856"/>
          <a:ext cx="8064896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4464496"/>
                <a:gridCol w="792088"/>
                <a:gridCol w="18722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7.2.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Times New Roman"/>
                          <a:ea typeface="Times New Roman"/>
                        </a:rPr>
                        <a:t>Удовлетворенность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организационно-управленческой деятельностью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7.2.1.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Удовлетворенность ведением медицинской документации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7.2.2.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Удовлетворенность организацией деятельности среднего медицинского персонала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7.2.3.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Удовлетворенность участием в оценке качества оказания медицинской помощи с использованием основных медико-статистических показателей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u="none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Общий средний балл</a:t>
                      </a:r>
                      <a:endParaRPr lang="ru-RU" sz="18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u="none" spc="-30" dirty="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8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u="none" dirty="0">
                          <a:effectLst/>
                          <a:latin typeface="Times New Roman"/>
                          <a:ea typeface="Times New Roman"/>
                        </a:rPr>
                        <a:t>Максимальный</a:t>
                      </a:r>
                      <a:endParaRPr lang="ru-RU" sz="18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42474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44675"/>
            <a:ext cx="8229600" cy="4513263"/>
          </a:xfrm>
        </p:spPr>
        <p:txBody>
          <a:bodyPr anchor="t"/>
          <a:lstStyle/>
          <a:p>
            <a:pPr algn="ctr" eaLnBrk="1" hangingPunct="1"/>
            <a:r>
              <a:rPr lang="ru-RU" altLang="ru-RU" sz="3600" b="1" smtClean="0"/>
              <a:t>ИТОГИ</a:t>
            </a:r>
            <a:br>
              <a:rPr lang="ru-RU" altLang="ru-RU" sz="3600" b="1" smtClean="0"/>
            </a:br>
            <a:r>
              <a:rPr lang="ru-RU" altLang="ru-RU" sz="3600" b="1" smtClean="0"/>
              <a:t>приемной кампании на стоматологическом факультете</a:t>
            </a:r>
            <a:br>
              <a:rPr lang="ru-RU" altLang="ru-RU" sz="3600" b="1" smtClean="0"/>
            </a:br>
            <a:r>
              <a:rPr lang="ru-RU" altLang="ru-RU" sz="3600" b="1" smtClean="0"/>
              <a:t>в 2023 году</a:t>
            </a:r>
            <a:br>
              <a:rPr lang="ru-RU" altLang="ru-RU" sz="3600" b="1" smtClean="0"/>
            </a:br>
            <a:r>
              <a:rPr lang="ru-RU" altLang="ru-RU" sz="5000" b="1" smtClean="0"/>
              <a:t/>
            </a:r>
            <a:br>
              <a:rPr lang="ru-RU" altLang="ru-RU" sz="5000" b="1" smtClean="0"/>
            </a:br>
            <a:r>
              <a:rPr lang="ru-RU" altLang="ru-RU" sz="5000" b="1" smtClean="0"/>
              <a:t/>
            </a:r>
            <a:br>
              <a:rPr lang="ru-RU" altLang="ru-RU" sz="5000" b="1" smtClean="0"/>
            </a:br>
            <a:r>
              <a:rPr lang="ru-RU" altLang="ru-RU" sz="5000" b="1" i="1" smtClean="0"/>
              <a:t/>
            </a:r>
            <a:br>
              <a:rPr lang="ru-RU" altLang="ru-RU" sz="5000" b="1" i="1" smtClean="0"/>
            </a:br>
            <a:r>
              <a:rPr lang="ru-RU" altLang="ru-RU" sz="5000" b="1" smtClean="0"/>
              <a:t/>
            </a:r>
            <a:br>
              <a:rPr lang="ru-RU" altLang="ru-RU" sz="5000" b="1" smtClean="0"/>
            </a:br>
            <a:r>
              <a:rPr lang="ru-RU" altLang="ru-RU" sz="5400" smtClean="0">
                <a:cs typeface="Times New Roman" pitchFamily="18" charset="0"/>
              </a:rPr>
              <a:t/>
            </a:r>
            <a:br>
              <a:rPr lang="ru-RU" altLang="ru-RU" sz="5400" smtClean="0">
                <a:cs typeface="Times New Roman" pitchFamily="18" charset="0"/>
              </a:rPr>
            </a:br>
            <a:endParaRPr lang="ru-RU" altLang="ru-RU" sz="5000" b="1" smtClean="0"/>
          </a:p>
        </p:txBody>
      </p:sp>
    </p:spTree>
    <p:extLst>
      <p:ext uri="{BB962C8B-B14F-4D97-AF65-F5344CB8AC3E}">
        <p14:creationId xmlns:p14="http://schemas.microsoft.com/office/powerpoint/2010/main" xmlns="" val="2826151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00200"/>
            <a:ext cx="7978080" cy="453072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 i="0" spc="-30" dirty="0" smtClean="0">
                <a:effectLst/>
                <a:latin typeface="Times New Roman"/>
                <a:ea typeface="Times New Roman"/>
                <a:cs typeface="Times New Roman"/>
              </a:rPr>
              <a:t>1. Результаты удовлетворенности работодателей качеством подготовки  выпускников по специальности 31.05.03 Стоматология  в целом свидетельствуют о максимальном  уровне удовлетворенности (средний итоговый балл – 4,3). 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 spc="-30" dirty="0" smtClean="0">
                <a:effectLst/>
                <a:latin typeface="Times New Roman"/>
                <a:ea typeface="Times New Roman"/>
              </a:rPr>
              <a:t>2. По большинству критериев отмечен максимальный уровень удовлетворенности.</a:t>
            </a: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 spc="-30" dirty="0" smtClean="0">
                <a:effectLst/>
                <a:latin typeface="Times New Roman"/>
                <a:ea typeface="Times New Roman"/>
              </a:rPr>
              <a:t>3. Значительного низкого  уровня удовлетворенности по определенным критериям не отмечено.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 spc="-30" dirty="0" smtClean="0">
                <a:effectLst/>
                <a:latin typeface="Times New Roman"/>
                <a:ea typeface="Times New Roman"/>
              </a:rPr>
              <a:t>4. Критерии, соответствующие низкому уровню удовлетворенности, отсутствуют.</a:t>
            </a: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611476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7813"/>
            <a:ext cx="8075240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Итоги летней сессии на стоматологическом факультете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416"/>
                <a:gridCol w="936104"/>
                <a:gridCol w="94868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Курс/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дисциплина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отлично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хорошо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удовлетворительно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неудовлетворительно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Средний балл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1 курс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28,2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48,4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4,0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Биология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24,5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39,6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25,5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Гистология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31,8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курс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36,8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25,2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3,8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Микробиология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24,7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Пат.анатомия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41,4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Пропедевтическая стоматология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 курс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28,5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3,8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Медицина катастроф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Фармакология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19,1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Вн.болезни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клин.фармакология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61,1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7813"/>
            <a:ext cx="8075240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Итоги летней сессии на стоматологическом факультете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416"/>
                <a:gridCol w="936104"/>
                <a:gridCol w="94868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Курс/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дисциплина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отлично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хорошо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удовлетворительно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неудовлетворительно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Средний балл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4 курс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42,7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42,7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3,9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Ортопедическая стоматология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Терапевтическая стоматология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5 курс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36,4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44,4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4,2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Челюстно-лицевая хирургия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36,4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44,4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357188"/>
            <a:ext cx="7629525" cy="7858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Прием документов</a:t>
            </a:r>
          </a:p>
        </p:txBody>
      </p:sp>
      <p:graphicFrame>
        <p:nvGraphicFramePr>
          <p:cNvPr id="130061" name="Group 13"/>
          <p:cNvGraphicFramePr>
            <a:graphicFrameLocks noGrp="1"/>
          </p:cNvGraphicFramePr>
          <p:nvPr/>
        </p:nvGraphicFramePr>
        <p:xfrm>
          <a:off x="684213" y="1643063"/>
          <a:ext cx="8280400" cy="4857750"/>
        </p:xfrm>
        <a:graphic>
          <a:graphicData uri="http://schemas.openxmlformats.org/drawingml/2006/table">
            <a:tbl>
              <a:tblPr/>
              <a:tblGrid>
                <a:gridCol w="8280400">
                  <a:extLst>
                    <a:ext uri="{9D8B030D-6E8A-4147-A177-3AD203B41FA5}"/>
                  </a:extLst>
                </a:gridCol>
              </a:tblGrid>
              <a:tr h="4857750">
                <a:tc>
                  <a:txBody>
                    <a:bodyPr/>
                    <a:lstStyle/>
                    <a:p>
                      <a:pPr marL="0" marR="0" lvl="0" indent="4460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 документов осуществлялся несколькими способами:</a:t>
                      </a:r>
                    </a:p>
                    <a:p>
                      <a:pPr marL="0" marR="0" lvl="0" indent="4460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5143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В электронной форме:</a:t>
                      </a:r>
                    </a:p>
                    <a:p>
                      <a:pPr marL="514350" marR="0" lvl="0" indent="-2428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посредством портала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использованием</a:t>
                      </a:r>
                    </a:p>
                    <a:p>
                      <a:pPr marL="514350" marR="0" lvl="0" indent="-2428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суперсервиса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«Поступление в вуз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онлайн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514350" marR="0" lvl="0" indent="-2428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2428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5143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Личный прием</a:t>
                      </a:r>
                    </a:p>
                    <a:p>
                      <a:pPr marL="514350" marR="0" lvl="0" indent="-5143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514350" marR="0" lvl="0" indent="-5143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Почтой</a:t>
                      </a:r>
                    </a:p>
                    <a:p>
                      <a:pPr marL="514350" marR="0" lvl="0" indent="-5143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специальности 31.05.03 Стоматология было подано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заявлений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из них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через портал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41" marR="9144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060575"/>
            <a:ext cx="18732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251906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357188"/>
            <a:ext cx="7629525" cy="7858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Количество поданных заявлений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188" y="1700213"/>
          <a:ext cx="8208962" cy="21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70"/>
                <a:gridCol w="1440169"/>
                <a:gridCol w="1224515"/>
                <a:gridCol w="863730"/>
                <a:gridCol w="915714"/>
                <a:gridCol w="956877"/>
                <a:gridCol w="1367787"/>
              </a:tblGrid>
              <a:tr h="5809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Специаль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ность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Всего заявлений на места в рамках КЦП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из них: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Внебюджет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18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Отдельная квота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Особая квота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Целевая квота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Общий конкурс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54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31.05.03 Стоматология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523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5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19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104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395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177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marL="91441" marR="91441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650" y="4437063"/>
            <a:ext cx="806450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Средний конкурс по специальности 31.05.03 Стоматология на бюджетные места в целом составил 8,7 человек на место.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Средний конкурс на основные конкурсные места (общий конкурс) составил 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</a:rPr>
              <a:t>56</a:t>
            </a:r>
            <a:r>
              <a:rPr lang="ru-RU" sz="2000" b="1" i="1" dirty="0">
                <a:solidFill>
                  <a:srgbClr val="000000"/>
                </a:solidFill>
                <a:latin typeface="Times New Roman"/>
              </a:rPr>
              <a:t>,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ru-RU" sz="2000" b="1" i="1" dirty="0">
                <a:solidFill>
                  <a:srgbClr val="000000"/>
                </a:solidFill>
                <a:latin typeface="Times New Roman"/>
              </a:rPr>
              <a:t> человек на место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5593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214313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cs typeface="Times New Roman" pitchFamily="18" charset="0"/>
              </a:rPr>
              <a:t>Результаты приема на 1 курс в 2023 году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458200" cy="3240088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800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188" y="1628775"/>
          <a:ext cx="8064501" cy="1655764"/>
        </p:xfrm>
        <a:graphic>
          <a:graphicData uri="http://schemas.openxmlformats.org/drawingml/2006/table">
            <a:tbl>
              <a:tblPr/>
              <a:tblGrid>
                <a:gridCol w="2016126"/>
                <a:gridCol w="1461227"/>
                <a:gridCol w="1562959"/>
                <a:gridCol w="1512094"/>
                <a:gridCol w="1512095"/>
              </a:tblGrid>
              <a:tr h="3154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Специальность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План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Факт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Бюджет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Платные места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Бюджет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Платные места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09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Calibri"/>
                          <a:cs typeface="Times New Roman"/>
                        </a:rPr>
                        <a:t>31.05.03 Стоматология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j-lt"/>
                          <a:ea typeface="Calibri"/>
                          <a:cs typeface="Times New Roman"/>
                        </a:rPr>
                        <a:t>48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188" y="3284538"/>
            <a:ext cx="7921625" cy="1293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Выполнение плана приема в рамках КЦП – 100%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Выполнение плана приема на места с полным возмещением затрат – 96</a:t>
            </a:r>
            <a:r>
              <a:rPr lang="ru-RU" dirty="0">
                <a:solidFill>
                  <a:srgbClr val="000000"/>
                </a:solidFill>
              </a:rPr>
              <a:t>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188" y="4365625"/>
          <a:ext cx="7993062" cy="21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49"/>
                <a:gridCol w="1482418"/>
                <a:gridCol w="1257999"/>
                <a:gridCol w="1174134"/>
                <a:gridCol w="1066511"/>
                <a:gridCol w="1139751"/>
              </a:tblGrid>
              <a:tr h="6529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Специальность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Всего зачислено на места в рамках КЦП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из них: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8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Отдельная квота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Особая квота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Целевая квота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Общий конкурс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54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31.05.03 Стоматология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60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3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6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44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7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42" marR="9144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14135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142875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 Динамика проходных баллов и средних баллов ЕГЭ в 2019-2023 гг.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484784"/>
          <a:ext cx="410445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1560" y="4114800"/>
          <a:ext cx="4104456" cy="2410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59338" y="1844675"/>
            <a:ext cx="40338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None/>
              <a:defRPr/>
            </a:pPr>
            <a:endParaRPr lang="ru-RU" altLang="ru-RU" sz="2000" kern="0" dirty="0">
              <a:solidFill>
                <a:srgbClr val="000000"/>
              </a:solidFill>
              <a:latin typeface="Times New Roman"/>
            </a:endParaRPr>
          </a:p>
          <a:p>
            <a:pPr marL="174625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defRPr/>
            </a:pPr>
            <a:r>
              <a:rPr lang="ru-RU" altLang="ru-RU" sz="2000" kern="0" dirty="0">
                <a:solidFill>
                  <a:srgbClr val="000000"/>
                </a:solidFill>
                <a:latin typeface="Times New Roman"/>
              </a:rPr>
              <a:t>Средний балл ЕГЭ по показателю аккредитационного мониторинга АП1</a:t>
            </a:r>
            <a:r>
              <a:rPr lang="en-US" altLang="ru-RU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/>
              </a:rPr>
              <a:t>для зачисленных в 2023 году составляет </a:t>
            </a:r>
            <a:r>
              <a:rPr lang="ru-RU" altLang="ru-RU" sz="2000" b="1" i="1" kern="0" dirty="0">
                <a:solidFill>
                  <a:srgbClr val="000000"/>
                </a:solidFill>
                <a:latin typeface="Times New Roman"/>
              </a:rPr>
              <a:t>69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/>
              </a:rPr>
              <a:t>(нормативный показатель – 66 и выше)</a:t>
            </a:r>
          </a:p>
          <a:p>
            <a:pPr marL="174625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defRPr/>
            </a:pPr>
            <a:endParaRPr lang="ru-RU" altLang="ru-RU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0493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Диапазон баллов на вступительных испытаниях (ЕГЭ)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Предмет 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Макс.балл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Мин.балл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Выше 50 баллов (чел)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Выше 70 баллов (чел)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Химия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68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58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Биология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98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64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51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97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95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88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/>
              <a:t>СТРУКТУРА БЮДЖЕТНЫХ МЕСТ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475656" y="1556792"/>
          <a:ext cx="66247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763688" y="1772816"/>
          <a:ext cx="62646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0480244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7813"/>
            <a:ext cx="8643938" cy="865187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cs typeface="Times New Roman" pitchFamily="18" charset="0"/>
              </a:rPr>
              <a:t>Информация о приеме на целевое обучение в 2023 г. по специальности 31.05.03 Стоматология</a:t>
            </a:r>
            <a:endParaRPr lang="ru-RU" altLang="ru-RU" sz="2800" b="1" smtClean="0"/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611188" y="1557338"/>
          <a:ext cx="8032750" cy="4984753"/>
        </p:xfrm>
        <a:graphic>
          <a:graphicData uri="http://schemas.openxmlformats.org/drawingml/2006/table">
            <a:tbl>
              <a:tblPr/>
              <a:tblGrid>
                <a:gridCol w="2154099"/>
                <a:gridCol w="1054487"/>
                <a:gridCol w="1143509"/>
                <a:gridCol w="1315860"/>
                <a:gridCol w="1206523"/>
                <a:gridCol w="1158272"/>
              </a:tblGrid>
              <a:tr h="841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Заказчик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Выделено мест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поданных заявлений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зачисленных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ЕГЭ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Проходной балл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7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МЗ Архангельской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области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82,26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247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280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ДЗ Вологодской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области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88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262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497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МЗ Мурманской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области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79,33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280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ДЗТиСЗН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НАО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65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280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МЗ Республики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Карелия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65,67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280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МЗ Республики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Коми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79,67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219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49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УФСИН по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Архангельской обл.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70,67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4972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УФСИН по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Архангельской обл.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280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ФМБА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69,33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208</a:t>
                      </a:r>
                    </a:p>
                  </a:txBody>
                  <a:tcPr marL="45571" marR="455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253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ОАО «РЖД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»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74,33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497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Итого по специальности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79,20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29353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лои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  <a:fontScheme name="Слои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лои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  <a:fontScheme name="Слои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лои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  <a:fontScheme name="Слои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лои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  <a:fontScheme name="Слои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1771</Words>
  <Application>Microsoft Office PowerPoint</Application>
  <PresentationFormat>Экран (4:3)</PresentationFormat>
  <Paragraphs>561</Paragraphs>
  <Slides>22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Слои</vt:lpstr>
      <vt:lpstr>Ученый совет стоматологического факультета 11.10.23</vt:lpstr>
      <vt:lpstr>ИТОГИ приемной кампании на стоматологическом факультете в 2023 году      </vt:lpstr>
      <vt:lpstr>Прием документов</vt:lpstr>
      <vt:lpstr>Количество поданных заявлений</vt:lpstr>
      <vt:lpstr>Результаты приема на 1 курс в 2023 году</vt:lpstr>
      <vt:lpstr> Динамика проходных баллов и средних баллов ЕГЭ в 2019-2023 гг.</vt:lpstr>
      <vt:lpstr>Диапазон баллов на вступительных испытаниях (ЕГЭ)</vt:lpstr>
      <vt:lpstr>СТРУКТУРА БЮДЖЕТНЫХ МЕСТ</vt:lpstr>
      <vt:lpstr>Информация о приеме на целевое обучение в 2023 г. по специальности 31.05.03 Стоматология</vt:lpstr>
      <vt:lpstr>Основные выводы</vt:lpstr>
      <vt:lpstr>Удовлетворенность работодателей качеством подготовки выпускников </vt:lpstr>
      <vt:lpstr>Слайд 12</vt:lpstr>
      <vt:lpstr>Слайд 13</vt:lpstr>
      <vt:lpstr>Слайд 14</vt:lpstr>
      <vt:lpstr>Слайд 15</vt:lpstr>
      <vt:lpstr>Слайд 16</vt:lpstr>
      <vt:lpstr>Слайд 17</vt:lpstr>
      <vt:lpstr>Удовлетворенность готовностью выпускников СГМУ к решению профессиональных задач по направлениям деятельности</vt:lpstr>
      <vt:lpstr>Слайд 19</vt:lpstr>
      <vt:lpstr>Слайд 20</vt:lpstr>
      <vt:lpstr>Итоги летней сессии на стоматологическом факультете</vt:lpstr>
      <vt:lpstr>Итоги летней сессии на стоматологическом факультете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Ученый совет стоматологического факультета 27.10.22</dc:title>
  <dc:creator>Сергей Николаевич Левицкий</dc:creator>
  <cp:lastModifiedBy>levickisn</cp:lastModifiedBy>
  <cp:revision>22</cp:revision>
  <dcterms:created xsi:type="dcterms:W3CDTF">2022-10-21T10:22:19Z</dcterms:created>
  <dcterms:modified xsi:type="dcterms:W3CDTF">2023-10-10T09:57:15Z</dcterms:modified>
</cp:coreProperties>
</file>