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Override3.xml" ContentType="application/vnd.openxmlformats-officedocument.themeOverr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Override1.xml" ContentType="application/vnd.openxmlformats-officedocument.themeOverr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notesSlides/notesSlide6.xml" ContentType="application/vnd.openxmlformats-officedocument.presentationml.notesSl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Override4.xml" ContentType="application/vnd.openxmlformats-officedocument.themeOverr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25"/>
  </p:notesMasterIdLst>
  <p:sldIdLst>
    <p:sldId id="256" r:id="rId3"/>
    <p:sldId id="257" r:id="rId4"/>
    <p:sldId id="258" r:id="rId5"/>
    <p:sldId id="259" r:id="rId6"/>
    <p:sldId id="260" r:id="rId7"/>
    <p:sldId id="261" r:id="rId8"/>
    <p:sldId id="275" r:id="rId9"/>
    <p:sldId id="262" r:id="rId10"/>
    <p:sldId id="263" r:id="rId11"/>
    <p:sldId id="264" r:id="rId12"/>
    <p:sldId id="265" r:id="rId13"/>
    <p:sldId id="266" r:id="rId14"/>
    <p:sldId id="274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6" r:id="rId23"/>
    <p:sldId id="277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1954" autoAdjust="0"/>
  </p:normalViewPr>
  <p:slideViewPr>
    <p:cSldViewPr>
      <p:cViewPr varScale="1">
        <p:scale>
          <a:sx n="107" d="100"/>
          <a:sy n="107" d="100"/>
        </p:scale>
        <p:origin x="-173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irhala\Desktop\&#1055;&#1088;&#1080;&#1077;&#1084;&#1072;&#1103;%20&#1082;&#1086;&#1084;&#1080;&#1089;&#1089;&#1080;&#1103;\&#1048;&#1090;&#1086;&#1075;&#1080;%20&#1087;&#1088;&#1080;&#1077;&#1084;&#1072;%20&#1057;&#1090;&#1086;&#1084;&#1072;&#1090;&#1086;&#1083;&#1086;&#1075;&#1080;&#1095;&#1077;&#1089;&#1082;&#1080;&#1081;%20&#1092;&#1072;&#1082;&#1091;&#1083;&#1100;&#1090;&#1077;&#1090;\&#1055;&#1088;&#1086;&#1093;&#1086;&#1076;&#1085;&#1099;&#1077;%20&#1073;&#1072;&#1083;&#1083;&#1099;%20&#1057;&#1090;&#1086;&#1084;&#1072;&#1090;.xlsx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irhala\Desktop\&#1055;&#1088;&#1080;&#1077;&#1084;&#1072;&#1103;%20&#1082;&#1086;&#1084;&#1080;&#1089;&#1089;&#1080;&#1103;\&#1048;&#1090;&#1086;&#1075;&#1080;%20&#1087;&#1088;&#1080;&#1077;&#1084;&#1072;%20&#1057;&#1090;&#1086;&#1084;&#1072;&#1090;&#1086;&#1083;&#1086;&#1075;&#1080;&#1095;&#1077;&#1089;&#1082;&#1080;&#1081;%20&#1092;&#1072;&#1082;&#1091;&#1083;&#1100;&#1090;&#1077;&#1090;\&#1055;&#1088;&#1086;&#1093;&#1086;&#1076;&#1085;&#1099;&#1077;%20&#1073;&#1072;&#1083;&#1083;&#1099;%20&#1057;&#1090;&#1086;&#1084;&#1072;&#1090;.xlsx" TargetMode="External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irhala\Desktop\&#1048;&#1090;&#1086;&#1075;&#1080;%20&#1087;&#1088;&#1080;&#1077;&#1084;&#1072;%20&#1057;&#1090;&#1086;&#1084;&#1072;&#1090;&#1086;&#1083;&#1086;&#1075;&#1080;&#1095;&#1077;&#1089;&#1082;&#1080;&#1081;%20&#1092;&#1072;&#1082;&#1091;&#1083;&#1100;&#1090;&#1077;&#1090;\&#1055;&#1088;&#1086;&#1093;&#1086;&#1076;&#1085;&#1099;&#1077;%20&#1073;&#1072;&#1083;&#1083;&#1099;%20&#1057;&#1090;&#1086;&#1084;&#1072;&#1090;.xlsx" TargetMode="External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irhala\Desktop\&#1055;&#1088;&#1080;&#1077;&#1084;&#1072;&#1103;%20&#1082;&#1086;&#1084;&#1080;&#1089;&#1089;&#1080;&#1103;\&#1048;&#1090;&#1086;&#1075;&#1080;%20&#1087;&#1088;&#1080;&#1077;&#1084;&#1072;%20&#1057;&#1090;&#1086;&#1084;&#1072;&#1090;&#1086;&#1083;&#1086;&#1075;&#1080;&#1095;&#1077;&#1089;&#1082;&#1080;&#1081;%20&#1092;&#1072;&#1082;&#1091;&#1083;&#1100;&#1090;&#1077;&#1090;\&#1055;&#1088;&#1086;&#1093;&#1086;&#1076;&#1085;&#1099;&#1077;%20&#1073;&#1072;&#1083;&#1083;&#1099;%20&#1057;&#1090;&#1086;&#1084;&#1072;&#1090;.xlsx" TargetMode="External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lrMapOvr bg1="lt1" tx1="dk1" bg2="lt2" tx2="dk2" accent1="accent1" accent2="accent2" accent3="accent3" accent4="accent4" accent5="accent5" accent6="accent6" hlink="hlink" folHlink="folHlink"/>
  <c:chart>
    <c:title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Лист1!$B$3</c:f>
              <c:strCache>
                <c:ptCount val="1"/>
                <c:pt idx="0">
                  <c:v>Проходные баллы (общий конкурс)</c:v>
                </c:pt>
              </c:strCache>
            </c:strRef>
          </c:tx>
          <c:spPr>
            <a:solidFill>
              <a:srgbClr val="92D050"/>
            </a:solidFill>
          </c:spPr>
          <c:dLbls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Val val="1"/>
          </c:dLbls>
          <c:cat>
            <c:numRef>
              <c:f>Лист1!$A$5:$A$9</c:f>
              <c:numCache>
                <c:formatCode>General</c:formatCode>
                <c:ptCount val="5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</c:numCache>
            </c:numRef>
          </c:cat>
          <c:val>
            <c:numRef>
              <c:f>Лист1!$B$5:$B$9</c:f>
              <c:numCache>
                <c:formatCode>General</c:formatCode>
                <c:ptCount val="5"/>
                <c:pt idx="0">
                  <c:v>235</c:v>
                </c:pt>
                <c:pt idx="1">
                  <c:v>233</c:v>
                </c:pt>
                <c:pt idx="2">
                  <c:v>242</c:v>
                </c:pt>
                <c:pt idx="3">
                  <c:v>238</c:v>
                </c:pt>
                <c:pt idx="4">
                  <c:v>269</c:v>
                </c:pt>
              </c:numCache>
            </c:numRef>
          </c:val>
        </c:ser>
        <c:dLbls/>
        <c:axId val="117856896"/>
        <c:axId val="96068352"/>
      </c:barChart>
      <c:catAx>
        <c:axId val="117856896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400" b="1"/>
            </a:pPr>
            <a:endParaRPr lang="ru-RU"/>
          </a:p>
        </c:txPr>
        <c:crossAx val="96068352"/>
        <c:crosses val="autoZero"/>
        <c:auto val="1"/>
        <c:lblAlgn val="ctr"/>
        <c:lblOffset val="100"/>
      </c:catAx>
      <c:valAx>
        <c:axId val="96068352"/>
        <c:scaling>
          <c:orientation val="minMax"/>
        </c:scaling>
        <c:delete val="1"/>
        <c:axPos val="l"/>
        <c:majorGridlines/>
        <c:numFmt formatCode="General" sourceLinked="1"/>
        <c:tickLblPos val="none"/>
        <c:crossAx val="117856896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</c:chart>
  <c:externalData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lrMapOvr bg1="lt1" tx1="dk1" bg2="lt2" tx2="dk2" accent1="accent1" accent2="accent2" accent3="accent3" accent4="accent4" accent5="accent5" accent6="accent6" hlink="hlink" folHlink="folHlink"/>
  <c:chart>
    <c:title>
      <c:layout/>
    </c:title>
    <c:plotArea>
      <c:layout/>
      <c:lineChart>
        <c:grouping val="standard"/>
        <c:ser>
          <c:idx val="0"/>
          <c:order val="0"/>
          <c:tx>
            <c:strRef>
              <c:f>Лист1!$B$17</c:f>
              <c:strCache>
                <c:ptCount val="1"/>
                <c:pt idx="0">
                  <c:v>Средние баллы ЕГЭ (общий конкурс)</c:v>
                </c:pt>
              </c:strCache>
            </c:strRef>
          </c:tx>
          <c:spPr>
            <a:ln w="38100">
              <a:solidFill>
                <a:srgbClr val="FF0000"/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6.666666666666668E-2"/>
                  <c:y val="4.6296296296296349E-2"/>
                </c:manualLayout>
              </c:layout>
              <c:showVal val="1"/>
            </c:dLbl>
            <c:dLbl>
              <c:idx val="1"/>
              <c:layout>
                <c:manualLayout>
                  <c:x val="-6.388888888888887E-2"/>
                  <c:y val="-3.7037037037037056E-2"/>
                </c:manualLayout>
              </c:layout>
              <c:showVal val="1"/>
            </c:dLbl>
            <c:dLbl>
              <c:idx val="2"/>
              <c:layout>
                <c:manualLayout>
                  <c:x val="-6.3888888888888842E-2"/>
                  <c:y val="6.0185185185185147E-2"/>
                </c:manualLayout>
              </c:layout>
              <c:showVal val="1"/>
            </c:dLbl>
            <c:dLbl>
              <c:idx val="3"/>
              <c:layout>
                <c:manualLayout>
                  <c:x val="-3.333333333333334E-2"/>
                  <c:y val="-3.7037037037037056E-2"/>
                </c:manualLayout>
              </c:layout>
              <c:showVal val="1"/>
            </c:dLbl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Val val="1"/>
          </c:dLbls>
          <c:cat>
            <c:numRef>
              <c:f>Лист1!$A$19:$A$23</c:f>
              <c:numCache>
                <c:formatCode>General</c:formatCode>
                <c:ptCount val="5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</c:numCache>
            </c:numRef>
          </c:cat>
          <c:val>
            <c:numRef>
              <c:f>Лист1!$B$19:$B$23</c:f>
              <c:numCache>
                <c:formatCode>General</c:formatCode>
                <c:ptCount val="5"/>
                <c:pt idx="0">
                  <c:v>85.31</c:v>
                </c:pt>
                <c:pt idx="1">
                  <c:v>83.14</c:v>
                </c:pt>
                <c:pt idx="2">
                  <c:v>86.56</c:v>
                </c:pt>
                <c:pt idx="3">
                  <c:v>83.53</c:v>
                </c:pt>
                <c:pt idx="4">
                  <c:v>91.38</c:v>
                </c:pt>
              </c:numCache>
            </c:numRef>
          </c:val>
        </c:ser>
        <c:dLbls/>
        <c:marker val="1"/>
        <c:axId val="136405376"/>
        <c:axId val="136406912"/>
      </c:lineChart>
      <c:catAx>
        <c:axId val="136405376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400" b="1"/>
            </a:pPr>
            <a:endParaRPr lang="ru-RU"/>
          </a:p>
        </c:txPr>
        <c:crossAx val="136406912"/>
        <c:crosses val="autoZero"/>
        <c:auto val="1"/>
        <c:lblAlgn val="ctr"/>
        <c:lblOffset val="100"/>
      </c:catAx>
      <c:valAx>
        <c:axId val="136406912"/>
        <c:scaling>
          <c:orientation val="minMax"/>
        </c:scaling>
        <c:axPos val="l"/>
        <c:numFmt formatCode="General" sourceLinked="1"/>
        <c:tickLblPos val="nextTo"/>
        <c:crossAx val="136405376"/>
        <c:crosses val="autoZero"/>
        <c:crossBetween val="between"/>
      </c:valAx>
    </c:plotArea>
    <c:plotVisOnly val="1"/>
    <c:dispBlanksAs val="gap"/>
  </c:chart>
  <c:externalData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lrMapOvr bg1="lt1" tx1="dk1" bg2="lt2" tx2="dk2" accent1="accent1" accent2="accent2" accent3="accent3" accent4="accent4" accent5="accent5" accent6="accent6" hlink="hlink" folHlink="folHlink"/>
  <c:chart>
    <c:view3D>
      <c:rotX val="30"/>
      <c:perspective val="30"/>
    </c:view3D>
    <c:plotArea>
      <c:layout/>
      <c:pie3DChart>
        <c:varyColors val="1"/>
        <c:dLbls/>
      </c:pie3DChart>
    </c:plotArea>
    <c:legend>
      <c:legendPos val="r"/>
      <c:layout/>
      <c:txPr>
        <a:bodyPr/>
        <a:lstStyle/>
        <a:p>
          <a:pPr>
            <a:defRPr sz="1400" b="1"/>
          </a:pPr>
          <a:endParaRPr lang="ru-RU"/>
        </a:p>
      </c:txPr>
    </c:legend>
    <c:plotVisOnly val="1"/>
    <c:dispBlanksAs val="zero"/>
  </c:chart>
  <c:externalData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lrMapOvr bg1="lt1" tx1="dk1" bg2="lt2" tx2="dk2" accent1="accent1" accent2="accent2" accent3="accent3" accent4="accent4" accent5="accent5" accent6="accent6" hlink="hlink" folHlink="folHlink"/>
  <c:chart>
    <c:title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Лист1!$B$40</c:f>
              <c:strCache>
                <c:ptCount val="1"/>
                <c:pt idx="0">
                  <c:v>Структура бюджетных мест</c:v>
                </c:pt>
              </c:strCache>
            </c:strRef>
          </c:tx>
          <c:dPt>
            <c:idx val="0"/>
            <c:spPr>
              <a:solidFill>
                <a:srgbClr val="00B0F0"/>
              </a:solidFill>
            </c:spPr>
          </c:dPt>
          <c:dPt>
            <c:idx val="1"/>
            <c:spPr>
              <a:solidFill>
                <a:srgbClr val="FF0000"/>
              </a:solidFill>
            </c:spPr>
          </c:dPt>
          <c:dPt>
            <c:idx val="2"/>
            <c:spPr>
              <a:solidFill>
                <a:srgbClr val="92D050"/>
              </a:solidFill>
            </c:spPr>
          </c:dPt>
          <c:dPt>
            <c:idx val="3"/>
            <c:spPr>
              <a:solidFill>
                <a:srgbClr val="FFFF00"/>
              </a:solidFill>
            </c:spPr>
          </c:dPt>
          <c:dLbls>
            <c:dLbl>
              <c:idx val="0"/>
              <c:layout/>
              <c:showVal val="1"/>
            </c:dLbl>
            <c:dLbl>
              <c:idx val="1"/>
              <c:layout>
                <c:manualLayout>
                  <c:x val="-5.0750218722659694E-3"/>
                  <c:y val="-4.7211286089238903E-3"/>
                </c:manualLayout>
              </c:layout>
              <c:showVal val="1"/>
            </c:dLbl>
            <c:dLbl>
              <c:idx val="2"/>
              <c:layout>
                <c:manualLayout>
                  <c:x val="5.9706036745406914E-2"/>
                  <c:y val="-0.26337306794984006"/>
                </c:manualLayout>
              </c:layout>
              <c:showVal val="1"/>
            </c:dLbl>
            <c:dLbl>
              <c:idx val="3"/>
              <c:layout>
                <c:manualLayout>
                  <c:x val="2.6980314960629956E-2"/>
                  <c:y val="-6.5059055118110234E-3"/>
                </c:manualLayout>
              </c:layout>
              <c:showVal val="1"/>
            </c:dLbl>
            <c:delete val="1"/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</c:dLbls>
          <c:cat>
            <c:strRef>
              <c:f>Лист1!$A$41:$A$44</c:f>
              <c:strCache>
                <c:ptCount val="4"/>
                <c:pt idx="0">
                  <c:v>Особая квота</c:v>
                </c:pt>
                <c:pt idx="1">
                  <c:v>Особая квота</c:v>
                </c:pt>
                <c:pt idx="2">
                  <c:v>Целевая квота</c:v>
                </c:pt>
                <c:pt idx="3">
                  <c:v>Общий конкурс</c:v>
                </c:pt>
              </c:strCache>
            </c:strRef>
          </c:cat>
          <c:val>
            <c:numRef>
              <c:f>Лист1!$B$41:$B$44</c:f>
              <c:numCache>
                <c:formatCode>0.0%</c:formatCode>
                <c:ptCount val="4"/>
                <c:pt idx="0">
                  <c:v>0.05</c:v>
                </c:pt>
                <c:pt idx="1">
                  <c:v>0.1</c:v>
                </c:pt>
                <c:pt idx="2">
                  <c:v>0.73300000000000021</c:v>
                </c:pt>
                <c:pt idx="3">
                  <c:v>0.11670000000000003</c:v>
                </c:pt>
              </c:numCache>
            </c:numRef>
          </c:val>
        </c:ser>
        <c:dLbls/>
      </c:pie3DChart>
    </c:plotArea>
    <c:legend>
      <c:legendPos val="r"/>
      <c:layout/>
      <c:txPr>
        <a:bodyPr/>
        <a:lstStyle/>
        <a:p>
          <a:pPr>
            <a:defRPr sz="1400" b="1"/>
          </a:pPr>
          <a:endParaRPr lang="ru-RU"/>
        </a:p>
      </c:txPr>
    </c:legend>
    <c:plotVisOnly val="1"/>
    <c:dispBlanksAs val="zero"/>
  </c:chart>
  <c:externalData r:id="rId2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7CB4F6-A871-4DAD-B2BA-29948FC997AB}" type="datetimeFigureOut">
              <a:rPr lang="ru-RU" smtClean="0"/>
              <a:pPr/>
              <a:t>10.10.2023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1850FB-4885-4ED1-878B-67C6D02E481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326985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54FE6C92-E1F6-4D73-9FB9-B0B2C5317CCE}" type="slidenum">
              <a:rPr lang="ru-RU" altLang="ru-RU" sz="1200">
                <a:solidFill>
                  <a:prstClr val="black"/>
                </a:solidFill>
                <a:latin typeface="Times New Roman" pitchFamily="18" charset="0"/>
              </a:rPr>
              <a:pPr/>
              <a:t>2</a:t>
            </a:fld>
            <a:endParaRPr lang="ru-RU" altLang="ru-RU" sz="1200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315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514350" indent="-242888" fontAlgn="b">
              <a:spcBef>
                <a:spcPct val="0"/>
              </a:spcBef>
            </a:pPr>
            <a:r>
              <a:rPr lang="ru-RU" smtClean="0"/>
              <a:t>Основным способом подачи заявления о приеме в 2023 году - </a:t>
            </a:r>
            <a:r>
              <a:rPr lang="ru-RU" smtClean="0">
                <a:cs typeface="Times New Roman" pitchFamily="18" charset="0"/>
              </a:rPr>
              <a:t>посредством портала Госуслуги с использованием суперсервиса «Поступление в вуз онлайн».</a:t>
            </a:r>
          </a:p>
          <a:p>
            <a:pPr marL="514350" indent="-242888" fontAlgn="b">
              <a:spcBef>
                <a:spcPct val="0"/>
              </a:spcBef>
            </a:pPr>
            <a:r>
              <a:rPr lang="ru-RU" smtClean="0">
                <a:cs typeface="Times New Roman" pitchFamily="18" charset="0"/>
              </a:rPr>
              <a:t>В целом по вузу по программам бакалавриата и специалитета 75% заявлений было подано через Госуслуги, по специальности Стоматология данный показатель составляет 77 %.</a:t>
            </a:r>
          </a:p>
          <a:p>
            <a:pPr marL="514350" indent="-242888" fontAlgn="b">
              <a:spcBef>
                <a:spcPct val="0"/>
              </a:spcBef>
            </a:pPr>
            <a:r>
              <a:rPr lang="ru-RU" smtClean="0">
                <a:cs typeface="Times New Roman" pitchFamily="18" charset="0"/>
              </a:rPr>
              <a:t> </a:t>
            </a:r>
          </a:p>
        </p:txBody>
      </p:sp>
      <p:sp>
        <p:nvSpPr>
          <p:cNvPr id="13316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DD360EBB-241B-4C63-BD3E-8547408FCFF7}" type="slidenum">
              <a:rPr lang="ru-RU" altLang="ru-RU" sz="1200">
                <a:solidFill>
                  <a:prstClr val="black"/>
                </a:solidFill>
                <a:latin typeface="Times New Roman" pitchFamily="18" charset="0"/>
              </a:rPr>
              <a:pPr/>
              <a:t>3</a:t>
            </a:fld>
            <a:endParaRPr lang="ru-RU" altLang="ru-RU" sz="1200">
              <a:solidFill>
                <a:prstClr val="black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ru-RU" dirty="0" smtClean="0"/>
              <a:t>В рамках ОТДЕЛЬНОЙ КВОТЫ  могут поступать следующие категории лиц:</a:t>
            </a:r>
          </a:p>
          <a:p>
            <a:pPr marL="228600" indent="-228600">
              <a:buFontTx/>
              <a:buAutoNum type="arabicParenR"/>
              <a:defRPr/>
            </a:pPr>
            <a:r>
              <a:rPr lang="ru-RU" sz="1000" dirty="0" smtClean="0">
                <a:cs typeface="Arial" pitchFamily="34" charset="0"/>
              </a:rPr>
              <a:t>Герои РФ, лица, награжденные тремя орденами Мужества</a:t>
            </a:r>
          </a:p>
          <a:p>
            <a:pPr marL="228600" indent="-228600">
              <a:buFontTx/>
              <a:buAutoNum type="arabicParenR"/>
              <a:defRPr/>
            </a:pPr>
            <a:r>
              <a:rPr lang="ru-RU" sz="1000" dirty="0" smtClean="0">
                <a:cs typeface="Arial" pitchFamily="34" charset="0"/>
              </a:rPr>
              <a:t>Участники СВО</a:t>
            </a:r>
          </a:p>
          <a:p>
            <a:pPr marL="228600" indent="-228600">
              <a:buFontTx/>
              <a:buAutoNum type="arabicParenR"/>
              <a:defRPr/>
            </a:pPr>
            <a:r>
              <a:rPr lang="ru-RU" sz="1000" dirty="0" smtClean="0">
                <a:cs typeface="Arial" pitchFamily="34" charset="0"/>
              </a:rPr>
              <a:t>Дети участников СВО</a:t>
            </a:r>
          </a:p>
          <a:p>
            <a:pPr marL="228600" indent="-228600">
              <a:buFontTx/>
              <a:buAutoNum type="arabicParenR"/>
              <a:defRPr/>
            </a:pPr>
            <a:r>
              <a:rPr lang="ru-RU" sz="1000" dirty="0" smtClean="0">
                <a:cs typeface="Arial" pitchFamily="34" charset="0"/>
              </a:rPr>
              <a:t>Дети военнослужащих и сотрудников, </a:t>
            </a:r>
            <a:r>
              <a:rPr lang="ru-RU" dirty="0" smtClean="0"/>
              <a:t>направленных в другие государства и принимавших участие в боевых действиях при исполнении служебных обязанностей в этих государствах</a:t>
            </a:r>
            <a:endParaRPr lang="ru-RU" sz="1000" dirty="0" smtClean="0">
              <a:cs typeface="Arial" pitchFamily="34" charset="0"/>
            </a:endParaRPr>
          </a:p>
          <a:p>
            <a:pPr marL="228600" indent="-228600">
              <a:buFontTx/>
              <a:buAutoNum type="arabicParenR"/>
              <a:defRPr/>
            </a:pPr>
            <a:r>
              <a:rPr lang="ru-RU" sz="1000" dirty="0" smtClean="0"/>
              <a:t>Дети медицинских работников, умерших в результате инфицирования COVID-19 при исполнении ими трудовых обязанностей</a:t>
            </a:r>
            <a:endParaRPr lang="ru-RU" sz="1000" dirty="0" smtClean="0">
              <a:cs typeface="Arial" pitchFamily="34" charset="0"/>
            </a:endParaRPr>
          </a:p>
          <a:p>
            <a:pPr>
              <a:defRPr/>
            </a:pPr>
            <a:endParaRPr lang="ru-RU" dirty="0" smtClean="0"/>
          </a:p>
          <a:p>
            <a:pPr>
              <a:defRPr/>
            </a:pPr>
            <a:endParaRPr lang="ru-RU" dirty="0" smtClean="0"/>
          </a:p>
          <a:p>
            <a:pPr>
              <a:defRPr/>
            </a:pPr>
            <a:r>
              <a:rPr lang="ru-RU" sz="1000" dirty="0" smtClean="0">
                <a:cs typeface="Arial" pitchFamily="34" charset="0"/>
              </a:rPr>
              <a:t>В рамках ОСОБОЙ КВОТЫ могут поступать следующие категории лиц:</a:t>
            </a:r>
          </a:p>
          <a:p>
            <a:pPr marL="228600" indent="-228600">
              <a:buFontTx/>
              <a:buAutoNum type="arabicParenR"/>
              <a:defRPr/>
            </a:pPr>
            <a:r>
              <a:rPr lang="ru-RU" sz="1000" dirty="0" smtClean="0">
                <a:cs typeface="Arial" pitchFamily="34" charset="0"/>
              </a:rPr>
              <a:t>Инвалиды (1 и 2 группа, дети-инвалиды, инвалиды с детства);</a:t>
            </a:r>
          </a:p>
          <a:p>
            <a:pPr marL="228600" indent="-228600">
              <a:buFontTx/>
              <a:buAutoNum type="arabicParenR"/>
              <a:defRPr/>
            </a:pPr>
            <a:r>
              <a:rPr lang="ru-RU" sz="1000" dirty="0" smtClean="0">
                <a:cs typeface="Arial" pitchFamily="34" charset="0"/>
              </a:rPr>
              <a:t>2) Сироты и дети, оставшиеся без попечения родителей;</a:t>
            </a:r>
          </a:p>
          <a:p>
            <a:pPr marL="228600" indent="-228600">
              <a:buFontTx/>
              <a:buAutoNum type="arabicParenR"/>
              <a:defRPr/>
            </a:pPr>
            <a:r>
              <a:rPr lang="ru-RU" sz="1000" dirty="0" smtClean="0">
                <a:cs typeface="Arial" pitchFamily="34" charset="0"/>
              </a:rPr>
              <a:t>3) Ветераны боевых действий</a:t>
            </a:r>
          </a:p>
          <a:p>
            <a:pPr>
              <a:defRPr/>
            </a:pPr>
            <a:endParaRPr lang="ru-RU" dirty="0"/>
          </a:p>
        </p:txBody>
      </p:sp>
      <p:sp>
        <p:nvSpPr>
          <p:cNvPr id="14340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E1444394-1EA2-44E4-8351-44AE71448335}" type="slidenum">
              <a:rPr lang="ru-RU" altLang="ru-RU" sz="1200">
                <a:solidFill>
                  <a:prstClr val="black"/>
                </a:solidFill>
                <a:latin typeface="Times New Roman" pitchFamily="18" charset="0"/>
              </a:rPr>
              <a:pPr/>
              <a:t>4</a:t>
            </a:fld>
            <a:endParaRPr lang="ru-RU" altLang="ru-RU" sz="1200">
              <a:solidFill>
                <a:prstClr val="black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ru-RU" altLang="ru-RU" smtClean="0"/>
              <a:t>Пояснения к зачисленным на бюджетные места:</a:t>
            </a:r>
          </a:p>
          <a:p>
            <a:pPr eaLnBrk="1" hangingPunct="1">
              <a:buFontTx/>
              <a:buChar char="-"/>
            </a:pPr>
            <a:r>
              <a:rPr lang="ru-RU" altLang="ru-RU" smtClean="0"/>
              <a:t>В рамках ОТДЕЛЬНОЙ квоты зачислено 3 человека, все они относятся к категории – дети участников СВО.</a:t>
            </a:r>
          </a:p>
          <a:p>
            <a:pPr eaLnBrk="1" hangingPunct="1">
              <a:buFontTx/>
              <a:buChar char="-"/>
            </a:pPr>
            <a:r>
              <a:rPr lang="ru-RU" altLang="ru-RU" smtClean="0"/>
              <a:t>В рамках ОСОБОЙ квоты зачислено 6 человек, из них 4 – инвалиды, 2 – сироты и дети, оставшиеся без попечения родителей.</a:t>
            </a:r>
          </a:p>
          <a:p>
            <a:pPr eaLnBrk="1" hangingPunct="1">
              <a:buFontTx/>
              <a:buChar char="-"/>
            </a:pPr>
            <a:r>
              <a:rPr lang="ru-RU" altLang="ru-RU" smtClean="0"/>
              <a:t>В рамках целевой квоты изначально было зачислено 45 человек, но после 1 человек отказался от зачисления по целевому и был зачислен в рамках общего конкурса.</a:t>
            </a:r>
          </a:p>
          <a:p>
            <a:pPr eaLnBrk="1" hangingPunct="1">
              <a:buFontTx/>
              <a:buChar char="-"/>
            </a:pPr>
            <a:r>
              <a:rPr lang="ru-RU" altLang="ru-RU" smtClean="0"/>
              <a:t>Количество мест общего конкурса по плану составляло 2 места, но после зачисления квот увеличилось до 7. Для сравнения в 2022 году по общему конкурсу было зачислено 11 человек.</a:t>
            </a:r>
          </a:p>
          <a:p>
            <a:pPr eaLnBrk="1" hangingPunct="1">
              <a:buFontTx/>
              <a:buChar char="-"/>
            </a:pPr>
            <a:endParaRPr lang="ru-RU" altLang="ru-RU" smtClean="0"/>
          </a:p>
          <a:p>
            <a:pPr eaLnBrk="1" hangingPunct="1"/>
            <a:r>
              <a:rPr lang="ru-RU" altLang="ru-RU" smtClean="0"/>
              <a:t>Пояснения к платному приему.</a:t>
            </a:r>
          </a:p>
          <a:p>
            <a:pPr eaLnBrk="1" hangingPunct="1"/>
            <a:r>
              <a:rPr lang="ru-RU" altLang="ru-RU" smtClean="0"/>
              <a:t>В ходе приема некоторые абитуриенты отказывались от зачисления на бюджетные места по другим специальностям и переходили на платные места по Стоматологии. </a:t>
            </a:r>
          </a:p>
          <a:p>
            <a:pPr eaLnBrk="1" hangingPunct="1"/>
            <a:r>
              <a:rPr lang="ru-RU" altLang="ru-RU" smtClean="0"/>
              <a:t>Всего было заключено 60 договоров, но оплату провели и подтвердили согласие обучаться 49 человек, позже 1 из них отказался от зачисления (в итоге на платные места было зачислено 48 человек).</a:t>
            </a:r>
          </a:p>
          <a:p>
            <a:pPr eaLnBrk="1" hangingPunct="1"/>
            <a:endParaRPr lang="ru-RU" altLang="ru-R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ru-RU" altLang="ru-RU" smtClean="0"/>
              <a:t>По специальности Стоматология традиционно самые высокие проходные баллы на бюджетные места. В 2023 году наблюдается существенный рост проходных баллов по специальности Стоматология, это вызвано в первую очередь малым количеством мест общего конкурса (всего 7 мест на общий конкурс).</a:t>
            </a:r>
          </a:p>
          <a:p>
            <a:pPr eaLnBrk="1" hangingPunct="1"/>
            <a:r>
              <a:rPr lang="ru-RU" altLang="ru-RU" smtClean="0"/>
              <a:t>Для сравнения проходной балл по специальности Лечебное дело в 2023 году составил 202 (всего 67 мест на общий конкурс), средний балл ЕГЭ  – 78,44.</a:t>
            </a:r>
          </a:p>
          <a:p>
            <a:pPr eaLnBrk="1" hangingPunct="1"/>
            <a:r>
              <a:rPr lang="ru-RU" altLang="ru-RU" smtClean="0"/>
              <a:t>Если посчитать показатель АП1 для аккредитационного мониторинга, то для поступивших в 2023 году по специальности Стоматология он составляет 69, что выше нормативного показателя (норматив – 66 баллов). При расчете АП1 учитываются только лица, зачисленные по результатам ЕГЭ на места общего конкурса и на платные места.</a:t>
            </a:r>
          </a:p>
        </p:txBody>
      </p:sp>
      <p:sp>
        <p:nvSpPr>
          <p:cNvPr id="16388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D0363F28-1ACF-4C2E-96CE-3F586FF8266E}" type="slidenum">
              <a:rPr lang="ru-RU" altLang="ru-RU" sz="1200">
                <a:solidFill>
                  <a:prstClr val="black"/>
                </a:solidFill>
                <a:latin typeface="Times New Roman" pitchFamily="18" charset="0"/>
              </a:rPr>
              <a:pPr/>
              <a:t>6</a:t>
            </a:fld>
            <a:endParaRPr lang="ru-RU" altLang="ru-RU" sz="1200">
              <a:solidFill>
                <a:prstClr val="black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11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ru-RU" altLang="ru-RU" smtClean="0"/>
              <a:t>На слайде представлена структура бюджетных мест. На диаграмме видно, что значительную. Долю составляют целевые места – 73,3%.</a:t>
            </a:r>
          </a:p>
          <a:p>
            <a:pPr eaLnBrk="1" hangingPunct="1"/>
            <a:endParaRPr lang="ru-RU" altLang="ru-RU" smtClean="0"/>
          </a:p>
        </p:txBody>
      </p:sp>
      <p:sp>
        <p:nvSpPr>
          <p:cNvPr id="17412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0C45DB90-CE62-443A-974C-88138FFA7F1B}" type="slidenum">
              <a:rPr lang="ru-RU" altLang="ru-RU" sz="1200">
                <a:solidFill>
                  <a:prstClr val="black"/>
                </a:solidFill>
                <a:latin typeface="Times New Roman" pitchFamily="18" charset="0"/>
              </a:rPr>
              <a:pPr/>
              <a:t>8</a:t>
            </a:fld>
            <a:endParaRPr lang="ru-RU" altLang="ru-RU" sz="1200">
              <a:solidFill>
                <a:prstClr val="black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ru-RU" altLang="ru-RU" smtClean="0"/>
              <a:t>На слайде представлена информация  о детализированной целевой квоте по специальности Стоматология.</a:t>
            </a:r>
          </a:p>
          <a:p>
            <a:pPr eaLnBrk="1" hangingPunct="1"/>
            <a:r>
              <a:rPr lang="ru-RU" altLang="ru-RU" smtClean="0"/>
              <a:t>Самые высокие проходные баллы и баллы ЕГЭ в 2023 году были у целевиков из Вологодской области. 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8763000" cy="5943600"/>
            <a:chOff x="0" y="0"/>
            <a:chExt cx="5520" cy="3744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110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/>
          </p:spPr>
          <p:txBody>
            <a:bodyPr wrap="none" anchor="ctr"/>
            <a:lstStyle>
              <a:lvl1pPr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altLang="ru-RU" sz="2400" smtClean="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10" name="Rectangle 5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/>
            </p:spPr>
            <p:txBody>
              <a:bodyPr wrap="none" anchor="ctr"/>
              <a:lstStyle>
                <a:lvl1pPr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1" name="Rectangle 6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/>
            </p:spPr>
            <p:txBody>
              <a:bodyPr wrap="none" anchor="ctr"/>
              <a:lstStyle>
                <a:lvl1pPr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2" name="Line 7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 sz="140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7" name="Group 8"/>
            <p:cNvGrpSpPr>
              <a:grpSpLocks/>
            </p:cNvGrpSpPr>
            <p:nvPr userDrawn="1"/>
          </p:nvGrpSpPr>
          <p:grpSpPr bwMode="auto">
            <a:xfrm>
              <a:off x="400" y="336"/>
              <a:ext cx="5088" cy="192"/>
              <a:chOff x="400" y="336"/>
              <a:chExt cx="5088" cy="192"/>
            </a:xfrm>
          </p:grpSpPr>
          <p:sp>
            <p:nvSpPr>
              <p:cNvPr id="8" name="Rectangle 9"/>
              <p:cNvSpPr>
                <a:spLocks noChangeArrowheads="1"/>
              </p:cNvSpPr>
              <p:nvPr/>
            </p:nvSpPr>
            <p:spPr bwMode="auto">
              <a:xfrm>
                <a:off x="3952" y="336"/>
                <a:ext cx="1536" cy="19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/>
            </p:spPr>
            <p:txBody>
              <a:bodyPr wrap="none" anchor="ctr"/>
              <a:lstStyle>
                <a:lvl1pPr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9" name="Line 10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 sz="1400">
                  <a:solidFill>
                    <a:srgbClr val="000000"/>
                  </a:solidFill>
                </a:endParaRPr>
              </a:p>
            </p:txBody>
          </p:sp>
        </p:grpSp>
      </p:grpSp>
      <p:sp>
        <p:nvSpPr>
          <p:cNvPr id="113675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2057400" y="1143000"/>
            <a:ext cx="6629400" cy="22098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13676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962400"/>
            <a:ext cx="6858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half" idx="10"/>
          </p:nvPr>
        </p:nvSpPr>
        <p:spPr>
          <a:xfrm>
            <a:off x="912813" y="6251575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BE4E30-AD14-489F-92C3-8AF722DC1608}" type="datetimeFigureOut">
              <a:rPr lang="ru-RU">
                <a:solidFill>
                  <a:srgbClr val="000000"/>
                </a:solidFill>
              </a:rPr>
              <a:pPr>
                <a:defRPr/>
              </a:pPr>
              <a:t>10.10.2023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4388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FB064D-012C-4984-8862-F9B090C0F2D8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2856872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EDC361-658E-41E9-92E1-E2C89AA6082C}" type="datetimeFigureOut">
              <a:rPr lang="ru-RU">
                <a:solidFill>
                  <a:srgbClr val="000000"/>
                </a:solidFill>
              </a:rPr>
              <a:pPr>
                <a:defRPr/>
              </a:pPr>
              <a:t>10.10.2023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792DBF-641B-41DB-B6F1-AEB82B69CFAB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55345890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061D2C-693F-4D04-BADC-48BED554F1E5}" type="datetimeFigureOut">
              <a:rPr lang="ru-RU">
                <a:solidFill>
                  <a:srgbClr val="000000"/>
                </a:solidFill>
              </a:rPr>
              <a:pPr>
                <a:defRPr/>
              </a:pPr>
              <a:t>10.10.2023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8B5A4A-0EB0-412C-8D8E-D5B6BE3D0C68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05663110"/>
      </p:ext>
    </p:extLst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5751F1-E818-4A5F-9935-814AF05BE0FA}" type="datetimeFigureOut">
              <a:rPr lang="ru-RU">
                <a:solidFill>
                  <a:srgbClr val="000000"/>
                </a:solidFill>
              </a:rPr>
              <a:pPr>
                <a:defRPr/>
              </a:pPr>
              <a:t>10.10.2023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36DAB4-075C-4407-9874-6019136CA26A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24849441"/>
      </p:ext>
    </p:extLst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9F9390-F8A3-4BCB-8465-42AC11530F3A}" type="datetimeFigureOut">
              <a:rPr lang="ru-RU">
                <a:solidFill>
                  <a:srgbClr val="000000"/>
                </a:solidFill>
              </a:rPr>
              <a:pPr>
                <a:defRPr/>
              </a:pPr>
              <a:t>10.10.2023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DF890A-BF68-4822-8DB1-B5A350A5DD1B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47008386"/>
      </p:ext>
    </p:extLst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28D2F4-091D-448D-A634-0ADAF29C8C10}" type="datetimeFigureOut">
              <a:rPr lang="ru-RU">
                <a:solidFill>
                  <a:srgbClr val="000000"/>
                </a:solidFill>
              </a:rPr>
              <a:pPr>
                <a:defRPr/>
              </a:pPr>
              <a:t>10.10.2023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A31C17-F527-4A6D-8CF0-D7CFBB33F658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53569636"/>
      </p:ext>
    </p:extLst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316EAA-9F3A-41E3-BCC3-463D398886C3}" type="datetimeFigureOut">
              <a:rPr lang="ru-RU">
                <a:solidFill>
                  <a:srgbClr val="000000"/>
                </a:solidFill>
              </a:rPr>
              <a:pPr>
                <a:defRPr/>
              </a:pPr>
              <a:t>10.10.2023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31860A-3C6F-40A5-83E4-B14013FD1AAB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64374140"/>
      </p:ext>
    </p:extLst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0BD0D3-202B-40B6-921E-A2D7D7977736}" type="datetimeFigureOut">
              <a:rPr lang="ru-RU">
                <a:solidFill>
                  <a:srgbClr val="000000"/>
                </a:solidFill>
              </a:rPr>
              <a:pPr>
                <a:defRPr/>
              </a:pPr>
              <a:t>10.10.2023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77BCFF-A792-4FF3-9274-C681ABF38435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43007218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614A53-0AE9-40ED-9AB7-45DF9D1C02DD}" type="datetimeFigureOut">
              <a:rPr lang="ru-RU">
                <a:solidFill>
                  <a:srgbClr val="000000"/>
                </a:solidFill>
              </a:rPr>
              <a:pPr>
                <a:defRPr/>
              </a:pPr>
              <a:t>10.10.2023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156EB7-5BBE-4340-A46D-696FE33E9061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35558638"/>
      </p:ext>
    </p:extLst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27429D-3D9B-49B8-894B-806065B240A6}" type="datetimeFigureOut">
              <a:rPr lang="ru-RU">
                <a:solidFill>
                  <a:srgbClr val="000000"/>
                </a:solidFill>
              </a:rPr>
              <a:pPr>
                <a:defRPr/>
              </a:pPr>
              <a:t>10.10.2023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20B99D-0462-42DE-B28A-8A0D082482A5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9352776"/>
      </p:ext>
    </p:extLst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43700" y="277813"/>
            <a:ext cx="1943100" cy="585311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7813"/>
            <a:ext cx="5676900" cy="585311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A4A43D-5B9C-42FB-84EC-FF1BEC30F6E0}" type="datetimeFigureOut">
              <a:rPr lang="ru-RU">
                <a:solidFill>
                  <a:srgbClr val="000000"/>
                </a:solidFill>
              </a:rPr>
              <a:pPr>
                <a:defRPr/>
              </a:pPr>
              <a:t>10.10.2023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C2647B-57E5-4AC9-8DC6-9968263F5707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34904755"/>
      </p:ext>
    </p:extLst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914400" y="1600200"/>
            <a:ext cx="7772400" cy="4530725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AD7EF3-4866-4E11-A363-F31F5EFB2BE4}" type="datetimeFigureOut">
              <a:rPr lang="ru-RU">
                <a:solidFill>
                  <a:srgbClr val="000000"/>
                </a:solidFill>
              </a:rPr>
              <a:pPr>
                <a:defRPr/>
              </a:pPr>
              <a:t>10.10.2023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08805E-D9E7-425E-B99A-25D7F0038BA7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08356297"/>
      </p:ext>
    </p:extLst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914400" y="1600200"/>
            <a:ext cx="3810000" cy="21891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876800" y="1600200"/>
            <a:ext cx="3810000" cy="21891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914400" y="3941763"/>
            <a:ext cx="3810000" cy="218916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876800" y="3941763"/>
            <a:ext cx="3810000" cy="218916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A8A493-2F96-4B53-AD80-13DABB302C74}" type="datetimeFigureOut">
              <a:rPr lang="ru-RU">
                <a:solidFill>
                  <a:srgbClr val="000000"/>
                </a:solidFill>
              </a:rPr>
              <a:pPr>
                <a:defRPr/>
              </a:pPr>
              <a:t>10.10.2023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6CA4D1-6865-4875-ABF1-1244340ECFD9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6540663"/>
      </p:ext>
    </p:extLst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914400" y="277813"/>
            <a:ext cx="7772400" cy="58531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6F3DFC-58C6-4372-982E-2308FCA2848B}" type="datetimeFigureOut">
              <a:rPr lang="ru-RU">
                <a:solidFill>
                  <a:srgbClr val="000000"/>
                </a:solidFill>
              </a:rPr>
              <a:pPr>
                <a:defRPr/>
              </a:pPr>
              <a:t>10.10.2023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35920A-6850-404D-99CA-1AE0FFC993E3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72425642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10.10.2023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10.10.2023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10.10.2023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10.10.2023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8686800" cy="4876800"/>
            <a:chOff x="0" y="0"/>
            <a:chExt cx="5472" cy="3072"/>
          </a:xfrm>
        </p:grpSpPr>
        <p:sp>
          <p:nvSpPr>
            <p:cNvPr id="1033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/>
          </p:spPr>
          <p:txBody>
            <a:bodyPr wrap="none" anchor="ctr"/>
            <a:lstStyle>
              <a:lvl1pPr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altLang="ru-RU" sz="2400" smtClean="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grpSp>
          <p:nvGrpSpPr>
            <p:cNvPr id="1034" name="Group 4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1035" name="Rectangle 5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/>
            </p:spPr>
            <p:txBody>
              <a:bodyPr wrap="none" anchor="ctr"/>
              <a:lstStyle>
                <a:lvl1pPr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036" name="Line 6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 sz="1400">
                  <a:solidFill>
                    <a:srgbClr val="000000"/>
                  </a:solidFill>
                </a:endParaRPr>
              </a:p>
            </p:txBody>
          </p:sp>
        </p:grpSp>
      </p:grpSp>
      <p:sp>
        <p:nvSpPr>
          <p:cNvPr id="1027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00200"/>
            <a:ext cx="7772400" cy="453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12649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51575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latin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69F545E-DE0A-449D-9CA9-E7E319867425}" type="datetimeFigureOut">
              <a:rPr lang="ru-RU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10.10.2023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112650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latin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12651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0797B45-D614-491B-8BA1-31E9CFAE6216}" type="slidenum">
              <a:rPr lang="ru-RU" altLang="ru-RU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1032" name="Line 12"/>
          <p:cNvSpPr>
            <a:spLocks noChangeShapeType="1"/>
          </p:cNvSpPr>
          <p:nvPr/>
        </p:nvSpPr>
        <p:spPr bwMode="auto">
          <a:xfrm>
            <a:off x="0" y="4876800"/>
            <a:ext cx="6096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ru-RU" sz="14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245752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ransition/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itchFamily="2" charset="2"/>
        <a:buChar char="n"/>
        <a:defRPr sz="23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Relationship Id="rId4" Type="http://schemas.openxmlformats.org/officeDocument/2006/relationships/chart" Target="../charts/char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4.xml"/><Relationship Id="rId4" Type="http://schemas.openxmlformats.org/officeDocument/2006/relationships/chart" Target="../charts/char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76673"/>
            <a:ext cx="7772400" cy="1008111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Ученый совет стоматологического факультета 11.10.23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1916832"/>
            <a:ext cx="8784976" cy="4608512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Повестка заседания:</a:t>
            </a:r>
          </a:p>
          <a:p>
            <a:pPr lvl="0" algn="just"/>
            <a:r>
              <a:rPr lang="ru-RU" b="1" dirty="0">
                <a:solidFill>
                  <a:schemeClr val="tx1"/>
                </a:solidFill>
              </a:rPr>
              <a:t>1.	Итоги работы приемной комиссии по специальности «Стоматология» в 2023 году.</a:t>
            </a:r>
          </a:p>
          <a:p>
            <a:pPr marL="514350" lvl="0" indent="-514350" algn="just">
              <a:buAutoNum type="arabicPeriod" startAt="2"/>
            </a:pPr>
            <a:r>
              <a:rPr lang="ru-RU" b="1" dirty="0" smtClean="0">
                <a:solidFill>
                  <a:schemeClr val="tx1"/>
                </a:solidFill>
              </a:rPr>
              <a:t>Итоги </a:t>
            </a:r>
            <a:r>
              <a:rPr lang="ru-RU" b="1" dirty="0">
                <a:solidFill>
                  <a:schemeClr val="tx1"/>
                </a:solidFill>
              </a:rPr>
              <a:t>работы  Профильной комиссии по стоматологии </a:t>
            </a:r>
            <a:r>
              <a:rPr lang="ru-RU" b="1" dirty="0" err="1">
                <a:solidFill>
                  <a:schemeClr val="tx1"/>
                </a:solidFill>
              </a:rPr>
              <a:t>СтАР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smtClean="0">
                <a:solidFill>
                  <a:schemeClr val="tx1"/>
                </a:solidFill>
              </a:rPr>
              <a:t>(сентябрь, 2023 г</a:t>
            </a:r>
            <a:r>
              <a:rPr lang="ru-RU" b="1" dirty="0">
                <a:solidFill>
                  <a:schemeClr val="tx1"/>
                </a:solidFill>
              </a:rPr>
              <a:t>. Москва</a:t>
            </a:r>
            <a:r>
              <a:rPr lang="ru-RU" b="1" dirty="0" smtClean="0">
                <a:solidFill>
                  <a:schemeClr val="tx1"/>
                </a:solidFill>
              </a:rPr>
              <a:t>). </a:t>
            </a:r>
          </a:p>
          <a:p>
            <a:pPr lvl="0" algn="just"/>
            <a:r>
              <a:rPr lang="ru-RU" b="1" dirty="0" smtClean="0">
                <a:solidFill>
                  <a:schemeClr val="tx1"/>
                </a:solidFill>
              </a:rPr>
              <a:t>3</a:t>
            </a:r>
            <a:r>
              <a:rPr lang="ru-RU" b="1" dirty="0">
                <a:solidFill>
                  <a:schemeClr val="tx1"/>
                </a:solidFill>
              </a:rPr>
              <a:t>.	Оценка удовлетворенности работодателей качеством подготовки выпускников стоматологического факультета СГМУ.</a:t>
            </a:r>
          </a:p>
          <a:p>
            <a:pPr lvl="0" algn="just"/>
            <a:r>
              <a:rPr lang="ru-RU" b="1" dirty="0" smtClean="0">
                <a:solidFill>
                  <a:schemeClr val="tx1"/>
                </a:solidFill>
              </a:rPr>
              <a:t>4</a:t>
            </a:r>
            <a:r>
              <a:rPr lang="ru-RU" b="1" dirty="0">
                <a:solidFill>
                  <a:schemeClr val="tx1"/>
                </a:solidFill>
              </a:rPr>
              <a:t>.	Итоги летней экзаменационной сессии на стоматологическом факультете.</a:t>
            </a:r>
          </a:p>
          <a:p>
            <a:pPr lvl="0" algn="just"/>
            <a:r>
              <a:rPr lang="ru-RU" b="1" dirty="0" smtClean="0">
                <a:solidFill>
                  <a:schemeClr val="tx1"/>
                </a:solidFill>
              </a:rPr>
              <a:t>5</a:t>
            </a:r>
            <a:r>
              <a:rPr lang="ru-RU" b="1" dirty="0">
                <a:solidFill>
                  <a:schemeClr val="tx1"/>
                </a:solidFill>
              </a:rPr>
              <a:t>.	Утверждение индивидуальных учебных планов обучающихся.</a:t>
            </a:r>
          </a:p>
          <a:p>
            <a:pPr lvl="0" algn="just"/>
            <a:r>
              <a:rPr lang="ru-RU" b="1" dirty="0" smtClean="0">
                <a:solidFill>
                  <a:schemeClr val="tx1"/>
                </a:solidFill>
              </a:rPr>
              <a:t>6</a:t>
            </a:r>
            <a:r>
              <a:rPr lang="ru-RU" b="1" dirty="0">
                <a:solidFill>
                  <a:schemeClr val="tx1"/>
                </a:solidFill>
              </a:rPr>
              <a:t>.	Конкурсные дела</a:t>
            </a:r>
          </a:p>
          <a:p>
            <a:pPr lvl="0" algn="just"/>
            <a:r>
              <a:rPr lang="ru-RU" b="1" dirty="0">
                <a:solidFill>
                  <a:schemeClr val="tx1"/>
                </a:solidFill>
              </a:rPr>
              <a:t>7.	Разное.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0"/>
            <a:ext cx="7772400" cy="1268413"/>
          </a:xfrm>
        </p:spPr>
        <p:txBody>
          <a:bodyPr/>
          <a:lstStyle/>
          <a:p>
            <a:pPr algn="ctr" eaLnBrk="1" hangingPunct="1"/>
            <a:r>
              <a:rPr lang="ru-RU" altLang="ru-RU" sz="2800" b="1" smtClean="0"/>
              <a:t>Основные выводы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700213"/>
            <a:ext cx="8316912" cy="4608512"/>
          </a:xfrm>
        </p:spPr>
        <p:txBody>
          <a:bodyPr/>
          <a:lstStyle/>
          <a:p>
            <a:pPr eaLnBrk="1" hangingPunct="1">
              <a:defRPr/>
            </a:pPr>
            <a:r>
              <a:rPr lang="ru-RU" altLang="ru-RU" sz="2000" dirty="0" smtClean="0">
                <a:latin typeface="+mj-lt"/>
              </a:rPr>
              <a:t>Высокая «популярность» специальности 31.05.03 Стоматология среди абитуриентов (самый высокий конкурс на бюджетные места)</a:t>
            </a:r>
          </a:p>
          <a:p>
            <a:pPr eaLnBrk="1" hangingPunct="1">
              <a:defRPr/>
            </a:pPr>
            <a:endParaRPr lang="ru-RU" altLang="ru-RU" sz="2000" dirty="0" smtClean="0">
              <a:latin typeface="+mj-lt"/>
            </a:endParaRPr>
          </a:p>
          <a:p>
            <a:pPr eaLnBrk="1" hangingPunct="1">
              <a:defRPr/>
            </a:pPr>
            <a:r>
              <a:rPr lang="ru-RU" altLang="ru-RU" sz="2000" dirty="0" smtClean="0">
                <a:latin typeface="+mj-lt"/>
              </a:rPr>
              <a:t>100% выполнение плана приема на бюджетные места без проведения дополнительного зачисления и дополнительного приема. </a:t>
            </a:r>
          </a:p>
          <a:p>
            <a:pPr eaLnBrk="1" hangingPunct="1">
              <a:defRPr/>
            </a:pPr>
            <a:endParaRPr lang="ru-RU" altLang="ru-RU" sz="2000" dirty="0" smtClean="0">
              <a:latin typeface="+mj-lt"/>
            </a:endParaRPr>
          </a:p>
          <a:p>
            <a:pPr eaLnBrk="1" hangingPunct="1">
              <a:defRPr/>
            </a:pPr>
            <a:r>
              <a:rPr lang="ru-RU" altLang="ru-RU" sz="2000" dirty="0" smtClean="0">
                <a:latin typeface="+mj-lt"/>
              </a:rPr>
              <a:t>Повышение проходных баллов и среднего балла ЕГЭ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ru-RU" altLang="ru-RU" sz="2000" dirty="0" smtClean="0">
              <a:latin typeface="+mj-lt"/>
            </a:endParaRPr>
          </a:p>
          <a:p>
            <a:pPr eaLnBrk="1" hangingPunct="1">
              <a:defRPr/>
            </a:pPr>
            <a:endParaRPr lang="ru-RU" altLang="ru-RU" sz="200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6729775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200" dirty="0" smtClean="0"/>
              <a:t>Удовлетворенность работодателей качеством подготовки выпускников </a:t>
            </a:r>
            <a:endParaRPr lang="ru-RU" sz="3200" dirty="0"/>
          </a:p>
        </p:txBody>
      </p:sp>
      <p:pic>
        <p:nvPicPr>
          <p:cNvPr id="4" name="Объект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14048" y="1600200"/>
            <a:ext cx="3662208" cy="4925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2469578908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793286846"/>
              </p:ext>
            </p:extLst>
          </p:nvPr>
        </p:nvGraphicFramePr>
        <p:xfrm>
          <a:off x="1331640" y="1556798"/>
          <a:ext cx="7488832" cy="4968544"/>
        </p:xfrm>
        <a:graphic>
          <a:graphicData uri="http://schemas.openxmlformats.org/drawingml/2006/table">
            <a:tbl>
              <a:tblPr firstRow="1" firstCol="1" bandRow="1"/>
              <a:tblGrid>
                <a:gridCol w="413110"/>
                <a:gridCol w="5718702"/>
                <a:gridCol w="1357020"/>
              </a:tblGrid>
              <a:tr h="985901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/>
                        </a:rPr>
                        <a:t>№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/>
                        </a:rPr>
                        <a:t>Наименование организации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/>
                        </a:rPr>
                        <a:t>Количество оцениваемых выпускников</a:t>
                      </a:r>
                    </a:p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/>
                        </a:rPr>
                        <a:t>(чел.)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8547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/>
                        </a:rPr>
                        <a:t>1.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/>
                        </a:rPr>
                        <a:t>ГАУЗ АО «Архангельская областная клиническая стоматологическая поликлиника»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/>
                        </a:rPr>
                        <a:t>10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8547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/>
                        </a:rPr>
                        <a:t>2.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/>
                        </a:rPr>
                        <a:t>ГАУЗ АО «Архангельская детская стоматологическая поликлиника»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4273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/>
                        </a:rPr>
                        <a:t>3.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/>
                        </a:rPr>
                        <a:t>ФГБУЗ ЦМСЧ №58 ФМБА России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4273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/>
                        </a:rPr>
                        <a:t>4.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/>
                        </a:rPr>
                        <a:t>ГАУЗ АО «Северодвинская стоматологическая поликлиника»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4273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/>
                        </a:rPr>
                        <a:t>5.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/>
                        </a:rPr>
                        <a:t>ГАУЗ АО «</a:t>
                      </a:r>
                      <a:r>
                        <a:rPr lang="ru-RU" sz="1200" b="1" dirty="0" err="1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/>
                        </a:rPr>
                        <a:t>Котласская</a:t>
                      </a: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/>
                        </a:rPr>
                        <a:t> городская стоматологическая поликлиника»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4273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/>
                        </a:rPr>
                        <a:t>6.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/>
                        </a:rPr>
                        <a:t>ГБУЗ АО «Ильинская ЦРБ»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4273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/>
                        </a:rPr>
                        <a:t>7.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/>
                        </a:rPr>
                        <a:t>ГАУЗ АО «</a:t>
                      </a:r>
                      <a:r>
                        <a:rPr lang="ru-RU" sz="1200" b="1" dirty="0" err="1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/>
                        </a:rPr>
                        <a:t>Коряжемская</a:t>
                      </a: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/>
                        </a:rPr>
                        <a:t> стоматологическая поликлиника»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4273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/>
                        </a:rPr>
                        <a:t>8.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/>
                        </a:rPr>
                        <a:t>ГБУЗ АО «</a:t>
                      </a:r>
                      <a:r>
                        <a:rPr lang="ru-RU" sz="1200" b="1" dirty="0" err="1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/>
                        </a:rPr>
                        <a:t>Карпогорская</a:t>
                      </a: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/>
                        </a:rPr>
                        <a:t> центральная районная больница»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4273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/>
                        </a:rPr>
                        <a:t>9.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/>
                        </a:rPr>
                        <a:t>БУЗ ВО «Череповецкая стоматологическая поликлиника №1»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4273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/>
                        </a:rPr>
                        <a:t>10.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/>
                        </a:rPr>
                        <a:t>БУЗ ВО «Череповецкая городская больница»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4273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/>
                        </a:rPr>
                        <a:t>11.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/>
                        </a:rPr>
                        <a:t>БУЗ ВО «Бабаевская ЦРБ»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4273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/>
                        </a:rPr>
                        <a:t>12.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/>
                        </a:rPr>
                        <a:t>БУЗ ВО «ВГСП»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4273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/>
                        </a:rPr>
                        <a:t>13.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/>
                        </a:rPr>
                        <a:t>ГОАУЗ «Апатитская стоматологическая поликлиника»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4273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/>
                        </a:rPr>
                        <a:t>14.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/>
                        </a:rPr>
                        <a:t>ГАУЗ РК «Ухтинская стоматологическая поликлиника»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4273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30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/>
                        </a:rPr>
                        <a:t>ИТОГО: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/>
                        </a:rPr>
                        <a:t>33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080668630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xmlns="" val="2435383296"/>
              </p:ext>
            </p:extLst>
          </p:nvPr>
        </p:nvGraphicFramePr>
        <p:xfrm>
          <a:off x="914400" y="1556792"/>
          <a:ext cx="7762056" cy="3069704"/>
        </p:xfrm>
        <a:graphic>
          <a:graphicData uri="http://schemas.openxmlformats.org/drawingml/2006/table">
            <a:tbl>
              <a:tblPr firstRow="1" firstCol="1" bandRow="1"/>
              <a:tblGrid>
                <a:gridCol w="4665712"/>
                <a:gridCol w="3096344"/>
              </a:tblGrid>
              <a:tr h="936104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Times New Roman"/>
                        </a:rPr>
                        <a:t>направления сотрудничества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004" marR="410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Times New Roman"/>
                        </a:rPr>
                        <a:t>Количество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Times New Roman"/>
                        </a:rPr>
                        <a:t>ответивших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1004" marR="410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9345"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- база практики для обучающихся</a:t>
                      </a:r>
                    </a:p>
                  </a:txBody>
                  <a:tcPr marL="41004" marR="410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400" i="0" spc="-3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004" marR="410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9345"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- целевая подготовка обучающихся для организации</a:t>
                      </a:r>
                    </a:p>
                  </a:txBody>
                  <a:tcPr marL="41004" marR="410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400" i="0" spc="-3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004" marR="410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9345"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- размещение кафедр на базе организации</a:t>
                      </a:r>
                    </a:p>
                  </a:txBody>
                  <a:tcPr marL="41004" marR="410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400" i="0" spc="-3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004" marR="410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9345"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- участие в работе Государственных экзаменационных комиссий</a:t>
                      </a:r>
                    </a:p>
                  </a:txBody>
                  <a:tcPr marL="41004" marR="410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400" i="0" spc="-3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004" marR="410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9345"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- участие в разработке образовательных программ</a:t>
                      </a:r>
                    </a:p>
                  </a:txBody>
                  <a:tcPr marL="41004" marR="410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400" i="0" spc="-3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004" marR="410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8691"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- участие в оценке образовательных программ в качестве экспертов (рецензентов)</a:t>
                      </a:r>
                    </a:p>
                  </a:txBody>
                  <a:tcPr marL="41004" marR="410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400" i="0" spc="-3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004" marR="410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9345"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- совместное выполнение исследовательских проектов/грантов</a:t>
                      </a:r>
                    </a:p>
                  </a:txBody>
                  <a:tcPr marL="41004" marR="410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400" i="0" spc="-3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004" marR="410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158140173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0" algn="just">
              <a:lnSpc>
                <a:spcPct val="150000"/>
              </a:lnSpc>
              <a:spcBef>
                <a:spcPts val="300"/>
              </a:spcBef>
              <a:spcAft>
                <a:spcPts val="0"/>
              </a:spcAft>
              <a:buNone/>
              <a:tabLst>
                <a:tab pos="457200" algn="l"/>
              </a:tabLst>
            </a:pPr>
            <a:r>
              <a:rPr lang="ru-RU" sz="2400" dirty="0" smtClean="0">
                <a:effectLst/>
                <a:latin typeface="Times New Roman"/>
                <a:ea typeface="Times New Roman"/>
              </a:rPr>
              <a:t>Для оценки </a:t>
            </a:r>
            <a:r>
              <a:rPr lang="ru-RU" sz="2400" dirty="0">
                <a:solidFill>
                  <a:srgbClr val="000000"/>
                </a:solidFill>
                <a:latin typeface="Times New Roman"/>
                <a:ea typeface="Times New Roman"/>
              </a:rPr>
              <a:t>удовлетворенности работодателей качеством принимаемых выпускников была использована 5 балльная шкала:</a:t>
            </a:r>
            <a:endParaRPr lang="ru-RU" sz="2400" dirty="0" smtClean="0">
              <a:effectLst/>
              <a:latin typeface="Times New Roman"/>
              <a:ea typeface="Times New Roman"/>
            </a:endParaRPr>
          </a:p>
          <a:p>
            <a:pPr indent="0" algn="just">
              <a:lnSpc>
                <a:spcPct val="150000"/>
              </a:lnSpc>
              <a:spcBef>
                <a:spcPts val="300"/>
              </a:spcBef>
              <a:spcAft>
                <a:spcPts val="0"/>
              </a:spcAft>
              <a:buNone/>
              <a:tabLst>
                <a:tab pos="457200" algn="l"/>
              </a:tabLst>
            </a:pPr>
            <a:r>
              <a:rPr lang="ru-RU" sz="2400" dirty="0">
                <a:solidFill>
                  <a:srgbClr val="000000"/>
                </a:solidFill>
                <a:latin typeface="Times New Roman"/>
                <a:ea typeface="Times New Roman"/>
              </a:rPr>
              <a:t>- 5 баллов -  удовлетворен полностью; </a:t>
            </a:r>
            <a:endParaRPr lang="ru-RU" sz="2400" dirty="0" smtClean="0">
              <a:effectLst/>
              <a:latin typeface="Times New Roman"/>
              <a:ea typeface="Times New Roman"/>
            </a:endParaRPr>
          </a:p>
          <a:p>
            <a:pPr indent="0" algn="just">
              <a:lnSpc>
                <a:spcPct val="150000"/>
              </a:lnSpc>
              <a:spcBef>
                <a:spcPts val="300"/>
              </a:spcBef>
              <a:spcAft>
                <a:spcPts val="0"/>
              </a:spcAft>
              <a:buNone/>
              <a:tabLst>
                <a:tab pos="457200" algn="l"/>
              </a:tabLst>
            </a:pPr>
            <a:r>
              <a:rPr lang="ru-RU" sz="2400" dirty="0">
                <a:solidFill>
                  <a:srgbClr val="000000"/>
                </a:solidFill>
                <a:latin typeface="Times New Roman"/>
                <a:ea typeface="Times New Roman"/>
              </a:rPr>
              <a:t>- 4 балла - вполне удовлетворен; </a:t>
            </a:r>
            <a:endParaRPr lang="ru-RU" sz="2400" dirty="0" smtClean="0">
              <a:effectLst/>
              <a:latin typeface="Times New Roman"/>
              <a:ea typeface="Times New Roman"/>
            </a:endParaRPr>
          </a:p>
          <a:p>
            <a:pPr indent="0" algn="just">
              <a:lnSpc>
                <a:spcPct val="150000"/>
              </a:lnSpc>
              <a:spcBef>
                <a:spcPts val="300"/>
              </a:spcBef>
              <a:spcAft>
                <a:spcPts val="0"/>
              </a:spcAft>
              <a:buNone/>
              <a:tabLst>
                <a:tab pos="457200" algn="l"/>
              </a:tabLst>
            </a:pPr>
            <a:r>
              <a:rPr lang="ru-RU" sz="2400" dirty="0">
                <a:solidFill>
                  <a:srgbClr val="000000"/>
                </a:solidFill>
                <a:latin typeface="Times New Roman"/>
                <a:ea typeface="Times New Roman"/>
              </a:rPr>
              <a:t>- 3 балла - скорее удовлетворен, чем нет; </a:t>
            </a:r>
            <a:endParaRPr lang="ru-RU" sz="2400" dirty="0" smtClean="0">
              <a:effectLst/>
              <a:latin typeface="Times New Roman"/>
              <a:ea typeface="Times New Roman"/>
            </a:endParaRPr>
          </a:p>
          <a:p>
            <a:pPr indent="0" algn="just">
              <a:lnSpc>
                <a:spcPct val="150000"/>
              </a:lnSpc>
              <a:spcBef>
                <a:spcPts val="300"/>
              </a:spcBef>
              <a:spcAft>
                <a:spcPts val="0"/>
              </a:spcAft>
              <a:buNone/>
              <a:tabLst>
                <a:tab pos="457200" algn="l"/>
              </a:tabLst>
            </a:pPr>
            <a:r>
              <a:rPr lang="ru-RU" sz="2400" dirty="0">
                <a:solidFill>
                  <a:srgbClr val="000000"/>
                </a:solidFill>
                <a:latin typeface="Times New Roman"/>
                <a:ea typeface="Times New Roman"/>
              </a:rPr>
              <a:t>- 2 балла - скорее </a:t>
            </a:r>
            <a:r>
              <a:rPr lang="ru-RU" sz="24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не удовлетворен</a:t>
            </a:r>
            <a:r>
              <a:rPr lang="ru-RU" sz="2400" dirty="0">
                <a:solidFill>
                  <a:srgbClr val="000000"/>
                </a:solidFill>
                <a:latin typeface="Times New Roman"/>
                <a:ea typeface="Times New Roman"/>
              </a:rPr>
              <a:t>; </a:t>
            </a:r>
            <a:endParaRPr lang="ru-RU" sz="2400" dirty="0" smtClean="0">
              <a:effectLst/>
              <a:latin typeface="Times New Roman"/>
              <a:ea typeface="Times New Roman"/>
            </a:endParaRPr>
          </a:p>
          <a:p>
            <a:pPr indent="0" algn="just">
              <a:lnSpc>
                <a:spcPct val="150000"/>
              </a:lnSpc>
              <a:spcBef>
                <a:spcPts val="300"/>
              </a:spcBef>
              <a:spcAft>
                <a:spcPts val="0"/>
              </a:spcAft>
              <a:buNone/>
              <a:tabLst>
                <a:tab pos="457200" algn="l"/>
              </a:tabLst>
            </a:pPr>
            <a:r>
              <a:rPr lang="ru-RU" sz="2400" dirty="0">
                <a:solidFill>
                  <a:srgbClr val="000000"/>
                </a:solidFill>
                <a:latin typeface="Times New Roman"/>
                <a:ea typeface="Times New Roman"/>
              </a:rPr>
              <a:t>- 1 балл - совсем не удовлетворен. </a:t>
            </a:r>
            <a:endParaRPr lang="ru-RU" sz="2400" dirty="0" smtClean="0">
              <a:effectLst/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290666173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636776229"/>
              </p:ext>
            </p:extLst>
          </p:nvPr>
        </p:nvGraphicFramePr>
        <p:xfrm>
          <a:off x="1262062" y="1941512"/>
          <a:ext cx="7077075" cy="3848100"/>
        </p:xfrm>
        <a:graphic>
          <a:graphicData uri="http://schemas.openxmlformats.org/drawingml/2006/table">
            <a:tbl>
              <a:tblPr firstRow="1" firstCol="1" bandRow="1"/>
              <a:tblGrid>
                <a:gridCol w="1408430"/>
                <a:gridCol w="2850515"/>
                <a:gridCol w="1409065"/>
                <a:gridCol w="1409065"/>
              </a:tblGrid>
              <a:tr h="0">
                <a:tc row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№ п/п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Критерии/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индикаторы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300" b="1" spc="-3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Балл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200" i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Уровень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200" i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удовлетворенности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200" b="1" spc="-30">
                          <a:effectLst/>
                          <a:latin typeface="Times New Roman"/>
                          <a:ea typeface="Times New Roman"/>
                        </a:rPr>
                        <a:t>1.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200" b="1" spc="-30">
                          <a:effectLst/>
                          <a:latin typeface="Times New Roman"/>
                          <a:ea typeface="Times New Roman"/>
                        </a:rPr>
                        <a:t>Удовлетворенность уровнем теоретической подготовки выпускников в целом?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200" spc="-30">
                          <a:effectLst/>
                          <a:latin typeface="Times New Roman"/>
                          <a:ea typeface="Times New Roman"/>
                        </a:rPr>
                        <a:t>4,1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Максимальный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1.1.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Удовлетворенность актуальностью теоретических знаний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200" spc="-30">
                          <a:effectLst/>
                          <a:latin typeface="Times New Roman"/>
                          <a:ea typeface="Times New Roman"/>
                        </a:rPr>
                        <a:t>4,1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Максимальный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200" spc="-30">
                          <a:effectLst/>
                          <a:latin typeface="Times New Roman"/>
                          <a:ea typeface="Times New Roman"/>
                        </a:rPr>
                        <a:t>1.2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Удовлетворенность умением применять теоретические знания в профессиональной деятельности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200" spc="-30">
                          <a:effectLst/>
                          <a:latin typeface="Times New Roman"/>
                          <a:ea typeface="Times New Roman"/>
                        </a:rPr>
                        <a:t>3,9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Хороший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200" b="1" spc="-30">
                          <a:effectLst/>
                          <a:latin typeface="Times New Roman"/>
                          <a:ea typeface="Times New Roman"/>
                        </a:rPr>
                        <a:t>2.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200" b="1" spc="-30">
                          <a:effectLst/>
                          <a:latin typeface="Times New Roman"/>
                          <a:ea typeface="Times New Roman"/>
                        </a:rPr>
                        <a:t>Удовлетворенность уровнем практической подготовки выпускников в целом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200" spc="-30">
                          <a:effectLst/>
                          <a:latin typeface="Times New Roman"/>
                          <a:ea typeface="Times New Roman"/>
                        </a:rPr>
                        <a:t>3,7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Хороший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200" spc="-30">
                          <a:effectLst/>
                          <a:latin typeface="Times New Roman"/>
                          <a:ea typeface="Times New Roman"/>
                        </a:rPr>
                        <a:t>2.1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Удовлетворенность достаточностью практических навыков для осуществления трудовой деятельности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200" spc="-30">
                          <a:effectLst/>
                          <a:latin typeface="Times New Roman"/>
                          <a:ea typeface="Times New Roman"/>
                        </a:rPr>
                        <a:t>3,6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Хороший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200" spc="-30">
                          <a:effectLst/>
                          <a:latin typeface="Times New Roman"/>
                          <a:ea typeface="Times New Roman"/>
                        </a:rPr>
                        <a:t>2.2.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200" spc="-30">
                          <a:effectLst/>
                          <a:latin typeface="Times New Roman"/>
                          <a:ea typeface="Times New Roman"/>
                        </a:rPr>
                        <a:t>Удовлетворенность умением применять практические навыки в профессиональной деятельности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200" spc="-30">
                          <a:effectLst/>
                          <a:latin typeface="Times New Roman"/>
                          <a:ea typeface="Times New Roman"/>
                        </a:rPr>
                        <a:t>3,8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Хороший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683355807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Объект 2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xmlns="" val="3287473197"/>
              </p:ext>
            </p:extLst>
          </p:nvPr>
        </p:nvGraphicFramePr>
        <p:xfrm>
          <a:off x="1259633" y="1558447"/>
          <a:ext cx="6635640" cy="4750872"/>
        </p:xfrm>
        <a:graphic>
          <a:graphicData uri="http://schemas.openxmlformats.org/drawingml/2006/table">
            <a:tbl>
              <a:tblPr firstRow="1" firstCol="1" bandRow="1"/>
              <a:tblGrid>
                <a:gridCol w="558927"/>
                <a:gridCol w="3056057"/>
                <a:gridCol w="1509988"/>
                <a:gridCol w="1510668"/>
              </a:tblGrid>
              <a:tr h="527875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200" spc="-30">
                          <a:effectLst/>
                          <a:latin typeface="Times New Roman"/>
                          <a:ea typeface="Times New Roman"/>
                        </a:rPr>
                        <a:t>3.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200" b="1" spc="-30">
                          <a:effectLst/>
                          <a:latin typeface="Times New Roman"/>
                          <a:ea typeface="Times New Roman"/>
                        </a:rPr>
                        <a:t>Удовлетворенность трудовой дисциплиной выпускников?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200" spc="-30">
                          <a:effectLst/>
                          <a:latin typeface="Times New Roman"/>
                          <a:ea typeface="Times New Roman"/>
                        </a:rPr>
                        <a:t>4,9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Максимальный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1812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200" b="1" spc="-30">
                          <a:effectLst/>
                          <a:latin typeface="Times New Roman"/>
                          <a:ea typeface="Times New Roman"/>
                        </a:rPr>
                        <a:t>4.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200" b="1" spc="-30">
                          <a:effectLst/>
                          <a:latin typeface="Times New Roman"/>
                          <a:ea typeface="Times New Roman"/>
                        </a:rPr>
                        <a:t>Удовлетворенность способностью выпускников к саморазвитию и самообразованию?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200" spc="-30">
                          <a:effectLst/>
                          <a:latin typeface="Times New Roman"/>
                          <a:ea typeface="Times New Roman"/>
                        </a:rPr>
                        <a:t>4,4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Максимальный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7875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200" b="1" spc="-30">
                          <a:effectLst/>
                          <a:latin typeface="Times New Roman"/>
                          <a:ea typeface="Times New Roman"/>
                        </a:rPr>
                        <a:t>5.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200" b="1" spc="-30">
                          <a:effectLst/>
                          <a:latin typeface="Times New Roman"/>
                          <a:ea typeface="Times New Roman"/>
                        </a:rPr>
                        <a:t>Удовлетворенность коммуникативными качествами выпускников в целом?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200" spc="-30">
                          <a:effectLst/>
                          <a:latin typeface="Times New Roman"/>
                          <a:ea typeface="Times New Roman"/>
                        </a:rPr>
                        <a:t>4,8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Максимальный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7875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200" spc="-30">
                          <a:effectLst/>
                          <a:latin typeface="Times New Roman"/>
                          <a:ea typeface="Times New Roman"/>
                        </a:rPr>
                        <a:t>5.1.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200" spc="-30">
                          <a:effectLst/>
                          <a:latin typeface="Times New Roman"/>
                          <a:ea typeface="Times New Roman"/>
                        </a:rPr>
                        <a:t>Удовлетворенность способностью налаживать контакты в коллективе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200" spc="-30">
                          <a:effectLst/>
                          <a:latin typeface="Times New Roman"/>
                          <a:ea typeface="Times New Roman"/>
                        </a:rPr>
                        <a:t>4,6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Максимальный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3937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5.2.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Удовлетворенность культурой общения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200" spc="-30">
                          <a:effectLst/>
                          <a:latin typeface="Times New Roman"/>
                          <a:ea typeface="Times New Roman"/>
                        </a:rPr>
                        <a:t>4,8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Максимальный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55749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5.3.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Удовлетворенность умением находить контакт с разными категориями пациентов с учетом половозрастных особенностей, специфики заболевания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200" spc="-30">
                          <a:effectLst/>
                          <a:latin typeface="Times New Roman"/>
                          <a:ea typeface="Times New Roman"/>
                        </a:rPr>
                        <a:t>4,6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Максимальный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55749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5.4.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Удовлетворенность умением терпеливо, доходчиво объяснить пациенту особенности его состояния, передавать объективную медицинскую информацию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200" spc="-30">
                          <a:effectLst/>
                          <a:latin typeface="Times New Roman"/>
                          <a:ea typeface="Times New Roman"/>
                        </a:rPr>
                        <a:t>4,6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Максимальный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089119850"/>
      </p:ext>
    </p:extLst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Объект 2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xmlns="" val="2398430897"/>
              </p:ext>
            </p:extLst>
          </p:nvPr>
        </p:nvGraphicFramePr>
        <p:xfrm>
          <a:off x="1115616" y="2107087"/>
          <a:ext cx="6779657" cy="3698176"/>
        </p:xfrm>
        <a:graphic>
          <a:graphicData uri="http://schemas.openxmlformats.org/drawingml/2006/table">
            <a:tbl>
              <a:tblPr firstRow="1" firstCol="1" bandRow="1"/>
              <a:tblGrid>
                <a:gridCol w="571058"/>
                <a:gridCol w="3122384"/>
                <a:gridCol w="1542760"/>
                <a:gridCol w="1543455"/>
              </a:tblGrid>
              <a:tr h="924544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200" b="1" spc="-30">
                          <a:effectLst/>
                          <a:latin typeface="Times New Roman"/>
                          <a:ea typeface="Times New Roman"/>
                        </a:rPr>
                        <a:t>6.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200" b="1" spc="-30">
                          <a:effectLst/>
                          <a:latin typeface="Times New Roman"/>
                          <a:ea typeface="Times New Roman"/>
                        </a:rPr>
                        <a:t>Удовлетворенность надпрофессиональными компетенциями выпускников в целом?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200" spc="-30">
                          <a:effectLst/>
                          <a:latin typeface="Times New Roman"/>
                          <a:ea typeface="Times New Roman"/>
                        </a:rPr>
                        <a:t>4,4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Максимальный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6363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200" i="0" spc="-3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6.1.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0"/>
                        </a:spcAft>
                        <a:tabLst>
                          <a:tab pos="1495425" algn="l"/>
                        </a:tabLst>
                      </a:pPr>
                      <a:r>
                        <a:rPr lang="ru-RU" sz="1200" spc="-30">
                          <a:effectLst/>
                          <a:latin typeface="Times New Roman"/>
                          <a:ea typeface="Times New Roman"/>
                        </a:rPr>
                        <a:t>Удовлетворенность </a:t>
                      </a:r>
                      <a:r>
                        <a:rPr lang="ru-RU" sz="1200" i="0" spc="-3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владением информационными технологиями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200" spc="-30">
                          <a:effectLst/>
                          <a:latin typeface="Times New Roman"/>
                          <a:ea typeface="Times New Roman"/>
                        </a:rPr>
                        <a:t>4,5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Максимальный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4544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200" spc="-30">
                          <a:effectLst/>
                          <a:latin typeface="Times New Roman"/>
                          <a:ea typeface="Times New Roman"/>
                        </a:rPr>
                        <a:t>6.2.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200" spc="-30">
                          <a:effectLst/>
                          <a:latin typeface="Times New Roman"/>
                          <a:ea typeface="Times New Roman"/>
                        </a:rPr>
                        <a:t>Удовлетворенность </a:t>
                      </a: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способностью применять правовые знания в профессиональной деятельности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200" spc="-30">
                          <a:effectLst/>
                          <a:latin typeface="Times New Roman"/>
                          <a:ea typeface="Times New Roman"/>
                        </a:rPr>
                        <a:t>4,1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Максимальный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32725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6.3.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Удовлетворенность способностью осуществлять критический анализ проблемных ситуаций, вырабатывать стратегию действий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200" spc="-30">
                          <a:effectLst/>
                          <a:latin typeface="Times New Roman"/>
                          <a:ea typeface="Times New Roman"/>
                        </a:rPr>
                        <a:t>3,9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Хороший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508385194"/>
      </p:ext>
    </p:extLst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400" b="1" spc="-30" dirty="0">
                <a:ea typeface="Times New Roman"/>
              </a:rPr>
              <a:t>Удовлетворенность</a:t>
            </a:r>
            <a:r>
              <a:rPr lang="ru-RU" sz="2400" b="1" dirty="0">
                <a:ea typeface="Times New Roman"/>
              </a:rPr>
              <a:t> готовностью выпускников СГМУ к решению профессиональных задач по направлениям деятельности</a:t>
            </a:r>
            <a:endParaRPr lang="ru-RU" sz="24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588043815"/>
              </p:ext>
            </p:extLst>
          </p:nvPr>
        </p:nvGraphicFramePr>
        <p:xfrm>
          <a:off x="755576" y="1772816"/>
          <a:ext cx="8136904" cy="4677635"/>
        </p:xfrm>
        <a:graphic>
          <a:graphicData uri="http://schemas.openxmlformats.org/drawingml/2006/table">
            <a:tbl>
              <a:tblPr firstRow="1" firstCol="1" bandRow="1"/>
              <a:tblGrid>
                <a:gridCol w="936104"/>
                <a:gridCol w="4752528"/>
                <a:gridCol w="792088"/>
                <a:gridCol w="1656184"/>
              </a:tblGrid>
              <a:tr h="29230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</a:rPr>
                        <a:t>7.1.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4807" marR="548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200" b="1" spc="-30">
                          <a:effectLst/>
                          <a:latin typeface="Times New Roman"/>
                          <a:ea typeface="Times New Roman"/>
                        </a:rPr>
                        <a:t>Удовлетворенность</a:t>
                      </a:r>
                      <a:r>
                        <a:rPr lang="ru-RU" sz="1200" b="1">
                          <a:effectLst/>
                          <a:latin typeface="Times New Roman"/>
                          <a:ea typeface="Times New Roman"/>
                        </a:rPr>
                        <a:t> медицинской деятельностью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4807" marR="548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200" spc="-30">
                          <a:effectLst/>
                          <a:latin typeface="Times New Roman"/>
                          <a:ea typeface="Times New Roman"/>
                        </a:rPr>
                        <a:t>4,3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4807" marR="548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Максимальный</a:t>
                      </a:r>
                    </a:p>
                  </a:txBody>
                  <a:tcPr marL="54807" marR="548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30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7.1.1.</a:t>
                      </a:r>
                    </a:p>
                  </a:txBody>
                  <a:tcPr marL="54807" marR="548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Удовлетворенность ведение санитарно-гигиенического просвещения населения</a:t>
                      </a:r>
                    </a:p>
                  </a:txBody>
                  <a:tcPr marL="54807" marR="548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200" spc="-30">
                          <a:effectLst/>
                          <a:latin typeface="Times New Roman"/>
                          <a:ea typeface="Times New Roman"/>
                        </a:rPr>
                        <a:t>4,6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4807" marR="548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Максимальный</a:t>
                      </a:r>
                    </a:p>
                  </a:txBody>
                  <a:tcPr marL="54807" marR="548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461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7.1.2.</a:t>
                      </a:r>
                    </a:p>
                  </a:txBody>
                  <a:tcPr marL="54807" marR="548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Удовлетворенность проведением мероприятий по профилактике стоматологических заболеваний у населения</a:t>
                      </a:r>
                    </a:p>
                  </a:txBody>
                  <a:tcPr marL="54807" marR="548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200" spc="-30">
                          <a:effectLst/>
                          <a:latin typeface="Times New Roman"/>
                          <a:ea typeface="Times New Roman"/>
                        </a:rPr>
                        <a:t>4,6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4807" marR="548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Максимальный</a:t>
                      </a:r>
                    </a:p>
                  </a:txBody>
                  <a:tcPr marL="54807" marR="548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845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7.1.3.</a:t>
                      </a:r>
                    </a:p>
                  </a:txBody>
                  <a:tcPr marL="54807" marR="548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Удовлетворенность диагностикой стоматологических заболеваний и патологических состояний пациентов</a:t>
                      </a:r>
                    </a:p>
                  </a:txBody>
                  <a:tcPr marL="54807" marR="548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200" spc="-30">
                          <a:effectLst/>
                          <a:latin typeface="Times New Roman"/>
                          <a:ea typeface="Times New Roman"/>
                        </a:rPr>
                        <a:t>4,1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4807" marR="548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Максимальный</a:t>
                      </a:r>
                    </a:p>
                  </a:txBody>
                  <a:tcPr marL="54807" marR="548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845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7.1.4.</a:t>
                      </a:r>
                    </a:p>
                  </a:txBody>
                  <a:tcPr marL="54807" marR="548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Удовлетворенность ведением и лечением пациентов со стоматологическими заболеваниями </a:t>
                      </a:r>
                    </a:p>
                  </a:txBody>
                  <a:tcPr marL="54807" marR="548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200" spc="-30" dirty="0">
                          <a:effectLst/>
                          <a:latin typeface="Times New Roman"/>
                          <a:ea typeface="Times New Roman"/>
                        </a:rPr>
                        <a:t>4,1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4807" marR="548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Максимальный</a:t>
                      </a:r>
                    </a:p>
                  </a:txBody>
                  <a:tcPr marL="54807" marR="548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845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7.1.5.</a:t>
                      </a:r>
                    </a:p>
                  </a:txBody>
                  <a:tcPr marL="54807" marR="548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Удовлетворенность оказанием  медицинской помощи в неотложной и экстренной форме </a:t>
                      </a:r>
                    </a:p>
                  </a:txBody>
                  <a:tcPr marL="54807" marR="548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200" spc="-30" dirty="0">
                          <a:effectLst/>
                          <a:latin typeface="Times New Roman"/>
                          <a:ea typeface="Times New Roman"/>
                        </a:rPr>
                        <a:t>4,1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4807" marR="548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Максимальный</a:t>
                      </a:r>
                    </a:p>
                  </a:txBody>
                  <a:tcPr marL="54807" marR="548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845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7.1.6.</a:t>
                      </a:r>
                    </a:p>
                  </a:txBody>
                  <a:tcPr marL="54807" marR="548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Удовлетворенность проведением профилактических медицинских  стоматологических осмотров </a:t>
                      </a:r>
                    </a:p>
                  </a:txBody>
                  <a:tcPr marL="54807" marR="548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200" spc="-30" dirty="0">
                          <a:effectLst/>
                          <a:latin typeface="Times New Roman"/>
                          <a:ea typeface="Times New Roman"/>
                        </a:rPr>
                        <a:t>4,9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4807" marR="548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Максимальный</a:t>
                      </a:r>
                    </a:p>
                  </a:txBody>
                  <a:tcPr marL="54807" marR="548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30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7.1.7.</a:t>
                      </a:r>
                    </a:p>
                  </a:txBody>
                  <a:tcPr marL="54807" marR="548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Удовлетворенность проведением диспансеризации </a:t>
                      </a:r>
                    </a:p>
                  </a:txBody>
                  <a:tcPr marL="54807" marR="548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200" spc="-30">
                          <a:effectLst/>
                          <a:latin typeface="Times New Roman"/>
                          <a:ea typeface="Times New Roman"/>
                        </a:rPr>
                        <a:t>4,3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4807" marR="548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Максимальный</a:t>
                      </a:r>
                    </a:p>
                  </a:txBody>
                  <a:tcPr marL="54807" marR="548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30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7.1.8.</a:t>
                      </a:r>
                    </a:p>
                  </a:txBody>
                  <a:tcPr marL="54807" marR="548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Удовлетворенность осуществлением диспансерного наблюдения населения</a:t>
                      </a:r>
                    </a:p>
                  </a:txBody>
                  <a:tcPr marL="54807" marR="548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200" spc="-30">
                          <a:effectLst/>
                          <a:latin typeface="Times New Roman"/>
                          <a:ea typeface="Times New Roman"/>
                        </a:rPr>
                        <a:t>4,1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4807" marR="548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Максимальный</a:t>
                      </a:r>
                    </a:p>
                  </a:txBody>
                  <a:tcPr marL="54807" marR="548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845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7.1.9.</a:t>
                      </a:r>
                    </a:p>
                  </a:txBody>
                  <a:tcPr marL="54807" marR="548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2">
                              <a:lumMod val="90000"/>
                              <a:lumOff val="1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Удовлетворенность проведением экспертизы временной нетрудоспособности </a:t>
                      </a:r>
                    </a:p>
                  </a:txBody>
                  <a:tcPr marL="54807" marR="548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200" spc="-30">
                          <a:solidFill>
                            <a:schemeClr val="bg2">
                              <a:lumMod val="90000"/>
                              <a:lumOff val="1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3,4</a:t>
                      </a:r>
                      <a:endParaRPr lang="ru-RU" sz="1200">
                        <a:solidFill>
                          <a:schemeClr val="bg2">
                            <a:lumMod val="90000"/>
                            <a:lumOff val="1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4807" marR="548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Хороший</a:t>
                      </a:r>
                    </a:p>
                  </a:txBody>
                  <a:tcPr marL="54807" marR="548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461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7.1.10.</a:t>
                      </a:r>
                    </a:p>
                  </a:txBody>
                  <a:tcPr marL="54807" marR="548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2">
                              <a:lumMod val="90000"/>
                              <a:lumOff val="1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Удовлетворенность  участием  в других видах медицинской экспертизы (кроме экспертизы временной нетрудоспособности)</a:t>
                      </a:r>
                    </a:p>
                  </a:txBody>
                  <a:tcPr marL="54807" marR="548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200" spc="-30" dirty="0">
                          <a:solidFill>
                            <a:schemeClr val="bg2">
                              <a:lumMod val="90000"/>
                              <a:lumOff val="1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3,8</a:t>
                      </a:r>
                      <a:endParaRPr lang="ru-RU" sz="1200" dirty="0">
                        <a:solidFill>
                          <a:schemeClr val="bg2">
                            <a:lumMod val="90000"/>
                            <a:lumOff val="1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4807" marR="548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Хороший</a:t>
                      </a:r>
                    </a:p>
                  </a:txBody>
                  <a:tcPr marL="54807" marR="548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231046055"/>
      </p:ext>
    </p:extLst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Объект 2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xmlns="" val="1600990604"/>
              </p:ext>
            </p:extLst>
          </p:nvPr>
        </p:nvGraphicFramePr>
        <p:xfrm>
          <a:off x="827584" y="2132856"/>
          <a:ext cx="8064896" cy="3429000"/>
        </p:xfrm>
        <a:graphic>
          <a:graphicData uri="http://schemas.openxmlformats.org/drawingml/2006/table">
            <a:tbl>
              <a:tblPr firstRow="1" firstCol="1" bandRow="1"/>
              <a:tblGrid>
                <a:gridCol w="936104"/>
                <a:gridCol w="4464496"/>
                <a:gridCol w="792088"/>
                <a:gridCol w="1872208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/>
                          <a:ea typeface="Times New Roman"/>
                        </a:rPr>
                        <a:t>7.2.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800" b="1" spc="-30" dirty="0">
                          <a:effectLst/>
                          <a:latin typeface="Times New Roman"/>
                          <a:ea typeface="Times New Roman"/>
                        </a:rPr>
                        <a:t>Удовлетворенность</a:t>
                      </a:r>
                      <a:r>
                        <a:rPr lang="ru-RU" sz="1800" b="1" dirty="0">
                          <a:effectLst/>
                          <a:latin typeface="Times New Roman"/>
                          <a:ea typeface="Times New Roman"/>
                        </a:rPr>
                        <a:t> организационно-управленческой деятельностью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800" spc="-30">
                          <a:effectLst/>
                          <a:latin typeface="Times New Roman"/>
                          <a:ea typeface="Times New Roman"/>
                        </a:rPr>
                        <a:t>4,4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Максимальный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7.2.1.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</a:rPr>
                        <a:t>Удовлетворенность ведением медицинской документации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800" spc="-30">
                          <a:effectLst/>
                          <a:latin typeface="Times New Roman"/>
                          <a:ea typeface="Times New Roman"/>
                        </a:rPr>
                        <a:t>4,5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Максимальный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7.2.2.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0"/>
                        </a:spcAft>
                        <a:tabLst>
                          <a:tab pos="1190625" algn="l"/>
                        </a:tabLs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</a:rPr>
                        <a:t>Удовлетворенность организацией деятельности среднего медицинского персонала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800" spc="-30">
                          <a:effectLst/>
                          <a:latin typeface="Times New Roman"/>
                          <a:ea typeface="Times New Roman"/>
                        </a:rPr>
                        <a:t>4,3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Максимальный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7.2.3.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Удовлетворенность участием в оценке качества оказания медицинской помощи с использованием основных медико-статистических показателей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800" spc="-30" dirty="0">
                          <a:effectLst/>
                          <a:latin typeface="Times New Roman"/>
                          <a:ea typeface="Times New Roman"/>
                        </a:rPr>
                        <a:t>4,3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</a:rPr>
                        <a:t>Максимальный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800" spc="-3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800" b="1" i="1" u="none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Общий средний балл</a:t>
                      </a:r>
                      <a:endParaRPr lang="ru-RU" sz="1800" u="none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800" b="1" i="1" u="none" spc="-30" dirty="0">
                          <a:effectLst/>
                          <a:latin typeface="Times New Roman"/>
                          <a:ea typeface="Times New Roman"/>
                        </a:rPr>
                        <a:t>4,3</a:t>
                      </a:r>
                      <a:endParaRPr lang="ru-RU" sz="1800" u="none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800" b="1" i="1" u="none" dirty="0">
                          <a:effectLst/>
                          <a:latin typeface="Times New Roman"/>
                          <a:ea typeface="Times New Roman"/>
                        </a:rPr>
                        <a:t>Максимальный</a:t>
                      </a:r>
                      <a:endParaRPr lang="ru-RU" sz="1800" u="none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384247479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8313" y="1844675"/>
            <a:ext cx="8229600" cy="4513263"/>
          </a:xfrm>
        </p:spPr>
        <p:txBody>
          <a:bodyPr anchor="t"/>
          <a:lstStyle/>
          <a:p>
            <a:pPr algn="ctr" eaLnBrk="1" hangingPunct="1"/>
            <a:r>
              <a:rPr lang="ru-RU" altLang="ru-RU" sz="3600" b="1" smtClean="0"/>
              <a:t>ИТОГИ</a:t>
            </a:r>
            <a:br>
              <a:rPr lang="ru-RU" altLang="ru-RU" sz="3600" b="1" smtClean="0"/>
            </a:br>
            <a:r>
              <a:rPr lang="ru-RU" altLang="ru-RU" sz="3600" b="1" smtClean="0"/>
              <a:t>приемной кампании на стоматологическом факультете</a:t>
            </a:r>
            <a:br>
              <a:rPr lang="ru-RU" altLang="ru-RU" sz="3600" b="1" smtClean="0"/>
            </a:br>
            <a:r>
              <a:rPr lang="ru-RU" altLang="ru-RU" sz="3600" b="1" smtClean="0"/>
              <a:t>в 2023 году</a:t>
            </a:r>
            <a:br>
              <a:rPr lang="ru-RU" altLang="ru-RU" sz="3600" b="1" smtClean="0"/>
            </a:br>
            <a:r>
              <a:rPr lang="ru-RU" altLang="ru-RU" sz="5000" b="1" smtClean="0"/>
              <a:t/>
            </a:r>
            <a:br>
              <a:rPr lang="ru-RU" altLang="ru-RU" sz="5000" b="1" smtClean="0"/>
            </a:br>
            <a:r>
              <a:rPr lang="ru-RU" altLang="ru-RU" sz="5000" b="1" smtClean="0"/>
              <a:t/>
            </a:r>
            <a:br>
              <a:rPr lang="ru-RU" altLang="ru-RU" sz="5000" b="1" smtClean="0"/>
            </a:br>
            <a:r>
              <a:rPr lang="ru-RU" altLang="ru-RU" sz="5000" b="1" i="1" smtClean="0"/>
              <a:t/>
            </a:r>
            <a:br>
              <a:rPr lang="ru-RU" altLang="ru-RU" sz="5000" b="1" i="1" smtClean="0"/>
            </a:br>
            <a:r>
              <a:rPr lang="ru-RU" altLang="ru-RU" sz="5000" b="1" smtClean="0"/>
              <a:t/>
            </a:r>
            <a:br>
              <a:rPr lang="ru-RU" altLang="ru-RU" sz="5000" b="1" smtClean="0"/>
            </a:br>
            <a:r>
              <a:rPr lang="ru-RU" altLang="ru-RU" sz="5400" smtClean="0">
                <a:cs typeface="Times New Roman" pitchFamily="18" charset="0"/>
              </a:rPr>
              <a:t/>
            </a:r>
            <a:br>
              <a:rPr lang="ru-RU" altLang="ru-RU" sz="5400" smtClean="0">
                <a:cs typeface="Times New Roman" pitchFamily="18" charset="0"/>
              </a:rPr>
            </a:br>
            <a:endParaRPr lang="ru-RU" altLang="ru-RU" sz="5000" b="1" smtClean="0"/>
          </a:p>
        </p:txBody>
      </p:sp>
    </p:spTree>
    <p:extLst>
      <p:ext uri="{BB962C8B-B14F-4D97-AF65-F5344CB8AC3E}">
        <p14:creationId xmlns:p14="http://schemas.microsoft.com/office/powerpoint/2010/main" xmlns="" val="282615119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14400" y="1600200"/>
            <a:ext cx="7978080" cy="4530725"/>
          </a:xfrm>
        </p:spPr>
        <p:txBody>
          <a:bodyPr/>
          <a:lstStyle/>
          <a:p>
            <a:pPr marL="0" indent="0" algn="just">
              <a:lnSpc>
                <a:spcPct val="150000"/>
              </a:lnSpc>
              <a:spcBef>
                <a:spcPts val="300"/>
              </a:spcBef>
              <a:spcAft>
                <a:spcPts val="0"/>
              </a:spcAft>
              <a:buNone/>
            </a:pPr>
            <a:r>
              <a:rPr lang="ru-RU" sz="1800" i="0" spc="-30" dirty="0" smtClean="0">
                <a:effectLst/>
                <a:latin typeface="Times New Roman"/>
                <a:ea typeface="Times New Roman"/>
                <a:cs typeface="Times New Roman"/>
              </a:rPr>
              <a:t>1. Результаты удовлетворенности работодателей качеством подготовки  выпускников по специальности 31.05.03 Стоматология  в целом свидетельствуют о максимальном  уровне удовлетворенности (средний итоговый балл – 4,3).  </a:t>
            </a:r>
          </a:p>
          <a:p>
            <a:pPr marL="0" indent="0" algn="just">
              <a:lnSpc>
                <a:spcPct val="150000"/>
              </a:lnSpc>
              <a:spcBef>
                <a:spcPts val="300"/>
              </a:spcBef>
              <a:spcAft>
                <a:spcPts val="0"/>
              </a:spcAft>
              <a:buNone/>
            </a:pPr>
            <a:r>
              <a:rPr lang="ru-RU" sz="1800" spc="-30" dirty="0" smtClean="0">
                <a:effectLst/>
                <a:latin typeface="Times New Roman"/>
                <a:ea typeface="Times New Roman"/>
              </a:rPr>
              <a:t>2. По большинству критериев отмечен максимальный уровень удовлетворенности.</a:t>
            </a:r>
            <a:endParaRPr lang="ru-RU" sz="1800" dirty="0" smtClean="0">
              <a:effectLst/>
              <a:latin typeface="Times New Roman"/>
              <a:ea typeface="Times New Roman"/>
            </a:endParaRPr>
          </a:p>
          <a:p>
            <a:pPr marL="0" indent="0" algn="just">
              <a:lnSpc>
                <a:spcPct val="150000"/>
              </a:lnSpc>
              <a:spcBef>
                <a:spcPts val="300"/>
              </a:spcBef>
              <a:spcAft>
                <a:spcPts val="0"/>
              </a:spcAft>
              <a:buNone/>
            </a:pPr>
            <a:r>
              <a:rPr lang="ru-RU" sz="1800" spc="-30" dirty="0" smtClean="0">
                <a:effectLst/>
                <a:latin typeface="Times New Roman"/>
                <a:ea typeface="Times New Roman"/>
              </a:rPr>
              <a:t>3. Значительного низкого  уровня удовлетворенности по определенным критериям не отмечено. </a:t>
            </a:r>
          </a:p>
          <a:p>
            <a:pPr marL="0" indent="0" algn="just">
              <a:lnSpc>
                <a:spcPct val="150000"/>
              </a:lnSpc>
              <a:spcBef>
                <a:spcPts val="300"/>
              </a:spcBef>
              <a:spcAft>
                <a:spcPts val="0"/>
              </a:spcAft>
              <a:buNone/>
            </a:pPr>
            <a:r>
              <a:rPr lang="ru-RU" sz="1800" spc="-30" dirty="0" smtClean="0">
                <a:effectLst/>
                <a:latin typeface="Times New Roman"/>
                <a:ea typeface="Times New Roman"/>
              </a:rPr>
              <a:t>4. Критерии, соответствующие низкому уровню удовлетворенности, отсутствуют.</a:t>
            </a:r>
            <a:endParaRPr lang="ru-RU" sz="1800" dirty="0" smtClean="0">
              <a:effectLst/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356114769"/>
      </p:ext>
    </p:extLst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277813"/>
            <a:ext cx="8075240" cy="1143000"/>
          </a:xfrm>
        </p:spPr>
        <p:txBody>
          <a:bodyPr/>
          <a:lstStyle/>
          <a:p>
            <a:pPr algn="ctr"/>
            <a:r>
              <a:rPr lang="ru-RU" sz="2400" b="1" dirty="0" smtClean="0"/>
              <a:t>Итоги летней сессии на стоматологическом факультете</a:t>
            </a:r>
            <a:endParaRPr lang="ru-RU" sz="2400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914400" y="1600200"/>
          <a:ext cx="7772400" cy="4892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01416"/>
                <a:gridCol w="936104"/>
                <a:gridCol w="948680"/>
                <a:gridCol w="1295400"/>
                <a:gridCol w="1295400"/>
                <a:gridCol w="12954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400" b="0" dirty="0" smtClean="0">
                          <a:solidFill>
                            <a:schemeClr val="tx1"/>
                          </a:solidFill>
                        </a:rPr>
                        <a:t>Курс/</a:t>
                      </a:r>
                    </a:p>
                    <a:p>
                      <a:r>
                        <a:rPr lang="ru-RU" sz="1400" b="0" dirty="0" smtClean="0">
                          <a:solidFill>
                            <a:schemeClr val="tx1"/>
                          </a:solidFill>
                        </a:rPr>
                        <a:t>дисциплина</a:t>
                      </a:r>
                      <a:endParaRPr lang="ru-RU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0" dirty="0" smtClean="0">
                          <a:solidFill>
                            <a:schemeClr val="tx1"/>
                          </a:solidFill>
                        </a:rPr>
                        <a:t>отлично</a:t>
                      </a:r>
                      <a:endParaRPr lang="ru-RU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0" dirty="0" smtClean="0">
                          <a:solidFill>
                            <a:schemeClr val="tx1"/>
                          </a:solidFill>
                        </a:rPr>
                        <a:t>хорошо</a:t>
                      </a:r>
                      <a:endParaRPr lang="ru-RU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0" dirty="0" smtClean="0">
                          <a:solidFill>
                            <a:schemeClr val="tx1"/>
                          </a:solidFill>
                        </a:rPr>
                        <a:t>удовлетворительно</a:t>
                      </a:r>
                      <a:endParaRPr lang="ru-RU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0" dirty="0" smtClean="0">
                          <a:solidFill>
                            <a:schemeClr val="tx1"/>
                          </a:solidFill>
                        </a:rPr>
                        <a:t>неудовлетворительно</a:t>
                      </a:r>
                      <a:endParaRPr lang="ru-RU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0" dirty="0" smtClean="0">
                          <a:solidFill>
                            <a:schemeClr val="tx1"/>
                          </a:solidFill>
                        </a:rPr>
                        <a:t>Средний балл</a:t>
                      </a:r>
                      <a:endParaRPr lang="ru-RU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rgbClr val="FF0000"/>
                          </a:solidFill>
                        </a:rPr>
                        <a:t>1 курс</a:t>
                      </a:r>
                      <a:endParaRPr lang="ru-RU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28,2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48,4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16,4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rgbClr val="FF0000"/>
                          </a:solidFill>
                        </a:rPr>
                        <a:t>4,0</a:t>
                      </a:r>
                      <a:endParaRPr lang="ru-RU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Биология 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24,5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39,6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25,5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10,4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3,8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Гистология 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31,8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57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7,5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3,7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4,2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rgbClr val="FF0000"/>
                          </a:solidFill>
                        </a:rPr>
                        <a:t>2 курс</a:t>
                      </a:r>
                      <a:endParaRPr lang="ru-RU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28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36,8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25,2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rgbClr val="FF0000"/>
                          </a:solidFill>
                        </a:rPr>
                        <a:t>3,8</a:t>
                      </a:r>
                      <a:endParaRPr lang="ru-RU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Микробиология 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24,7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43,5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21,2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10,6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3,8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err="1" smtClean="0">
                          <a:solidFill>
                            <a:schemeClr val="tx1"/>
                          </a:solidFill>
                        </a:rPr>
                        <a:t>Пат.анатомия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20,7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33,3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41,4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4,6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3,7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Пропедевтическая стоматология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39,7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33,3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11,5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15,4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rgbClr val="FF0000"/>
                          </a:solidFill>
                        </a:rPr>
                        <a:t>3 курс</a:t>
                      </a:r>
                      <a:endParaRPr lang="ru-RU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21,7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43,1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28,5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6,7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rgbClr val="FF0000"/>
                          </a:solidFill>
                        </a:rPr>
                        <a:t>3,8</a:t>
                      </a:r>
                      <a:endParaRPr lang="ru-RU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Медицина катастроф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15,9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34,1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43,2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6,8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3,6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Фармакология 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19,1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33,7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33,7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13,5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3,6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err="1" smtClean="0">
                          <a:solidFill>
                            <a:schemeClr val="tx1"/>
                          </a:solidFill>
                        </a:rPr>
                        <a:t>Вн.болезни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</a:rPr>
                        <a:t>клин.фармакология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61,1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8,9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4,2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277813"/>
            <a:ext cx="8075240" cy="1143000"/>
          </a:xfrm>
        </p:spPr>
        <p:txBody>
          <a:bodyPr/>
          <a:lstStyle/>
          <a:p>
            <a:pPr algn="ctr"/>
            <a:r>
              <a:rPr lang="ru-RU" sz="2400" b="1" dirty="0" smtClean="0"/>
              <a:t>Итоги летней сессии на стоматологическом факультете</a:t>
            </a:r>
            <a:endParaRPr lang="ru-RU" sz="2400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914400" y="1600200"/>
          <a:ext cx="7772400" cy="2814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01416"/>
                <a:gridCol w="936104"/>
                <a:gridCol w="948680"/>
                <a:gridCol w="1295400"/>
                <a:gridCol w="1295400"/>
                <a:gridCol w="12954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400" b="0" dirty="0" smtClean="0">
                          <a:solidFill>
                            <a:schemeClr val="tx1"/>
                          </a:solidFill>
                        </a:rPr>
                        <a:t>Курс/</a:t>
                      </a:r>
                    </a:p>
                    <a:p>
                      <a:r>
                        <a:rPr lang="ru-RU" sz="1400" b="0" dirty="0" smtClean="0">
                          <a:solidFill>
                            <a:schemeClr val="tx1"/>
                          </a:solidFill>
                        </a:rPr>
                        <a:t>дисциплина</a:t>
                      </a:r>
                      <a:endParaRPr lang="ru-RU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0" dirty="0" smtClean="0">
                          <a:solidFill>
                            <a:schemeClr val="tx1"/>
                          </a:solidFill>
                        </a:rPr>
                        <a:t>отлично</a:t>
                      </a:r>
                      <a:endParaRPr lang="ru-RU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0" dirty="0" smtClean="0">
                          <a:solidFill>
                            <a:schemeClr val="tx1"/>
                          </a:solidFill>
                        </a:rPr>
                        <a:t>хорошо</a:t>
                      </a:r>
                      <a:endParaRPr lang="ru-RU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0" dirty="0" smtClean="0">
                          <a:solidFill>
                            <a:schemeClr val="tx1"/>
                          </a:solidFill>
                        </a:rPr>
                        <a:t>удовлетворительно</a:t>
                      </a:r>
                      <a:endParaRPr lang="ru-RU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0" dirty="0" smtClean="0">
                          <a:solidFill>
                            <a:schemeClr val="tx1"/>
                          </a:solidFill>
                        </a:rPr>
                        <a:t>неудовлетворительно</a:t>
                      </a:r>
                      <a:endParaRPr lang="ru-RU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0" dirty="0" smtClean="0">
                          <a:solidFill>
                            <a:schemeClr val="tx1"/>
                          </a:solidFill>
                        </a:rPr>
                        <a:t>Средний балл</a:t>
                      </a:r>
                      <a:endParaRPr lang="ru-RU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rgbClr val="FF0000"/>
                          </a:solidFill>
                        </a:rPr>
                        <a:t>4 курс</a:t>
                      </a:r>
                      <a:endParaRPr lang="ru-RU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31,2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42,7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42,7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18,6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rgbClr val="FF0000"/>
                          </a:solidFill>
                        </a:rPr>
                        <a:t>3,9</a:t>
                      </a:r>
                      <a:endParaRPr lang="ru-RU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Ортопедическая стоматология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18,4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30,1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30,1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14,6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3,5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Терапевтическая стоматология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43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51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4,4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rgbClr val="FF0000"/>
                          </a:solidFill>
                        </a:rPr>
                        <a:t>5 курс</a:t>
                      </a:r>
                      <a:endParaRPr lang="ru-RU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36,4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44,4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17,2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rgbClr val="FF0000"/>
                          </a:solidFill>
                        </a:rPr>
                        <a:t>4,2</a:t>
                      </a:r>
                      <a:endParaRPr lang="ru-RU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Челюстно-лицевая хирургия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36,4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44,4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17,2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4,2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14375" y="357188"/>
            <a:ext cx="7629525" cy="785812"/>
          </a:xfrm>
        </p:spPr>
        <p:txBody>
          <a:bodyPr/>
          <a:lstStyle/>
          <a:p>
            <a:pPr algn="ctr" eaLnBrk="1" hangingPunct="1"/>
            <a:r>
              <a:rPr lang="ru-RU" altLang="ru-RU" sz="2800" b="1" smtClean="0"/>
              <a:t>Прием документов</a:t>
            </a:r>
          </a:p>
        </p:txBody>
      </p:sp>
      <p:graphicFrame>
        <p:nvGraphicFramePr>
          <p:cNvPr id="130061" name="Group 13"/>
          <p:cNvGraphicFramePr>
            <a:graphicFrameLocks noGrp="1"/>
          </p:cNvGraphicFramePr>
          <p:nvPr/>
        </p:nvGraphicFramePr>
        <p:xfrm>
          <a:off x="684213" y="1643063"/>
          <a:ext cx="8280400" cy="4857750"/>
        </p:xfrm>
        <a:graphic>
          <a:graphicData uri="http://schemas.openxmlformats.org/drawingml/2006/table">
            <a:tbl>
              <a:tblPr/>
              <a:tblGrid>
                <a:gridCol w="8280400">
                  <a:extLst>
                    <a:ext uri="{9D8B030D-6E8A-4147-A177-3AD203B41FA5}"/>
                  </a:extLst>
                </a:gridCol>
              </a:tblGrid>
              <a:tr h="4857750">
                <a:tc>
                  <a:txBody>
                    <a:bodyPr/>
                    <a:lstStyle/>
                    <a:p>
                      <a:pPr marL="0" marR="0" lvl="0" indent="446088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Прием документов осуществлялся несколькими способами:</a:t>
                      </a:r>
                    </a:p>
                    <a:p>
                      <a:pPr marL="0" marR="0" lvl="0" indent="446088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514350" marR="0" lvl="0" indent="-51435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1) В электронной форме:</a:t>
                      </a:r>
                    </a:p>
                    <a:p>
                      <a:pPr marL="514350" marR="0" lvl="0" indent="-242888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посредством портала </a:t>
                      </a:r>
                      <a:r>
                        <a:rPr kumimoji="0" lang="ru-RU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Госуслуги</a:t>
                      </a: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с использованием</a:t>
                      </a:r>
                    </a:p>
                    <a:p>
                      <a:pPr marL="514350" marR="0" lvl="0" indent="-242888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суперсервиса</a:t>
                      </a: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«Поступление в вуз </a:t>
                      </a:r>
                      <a:r>
                        <a:rPr kumimoji="0" lang="ru-RU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онлайн</a:t>
                      </a: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»</a:t>
                      </a:r>
                    </a:p>
                    <a:p>
                      <a:pPr marL="514350" marR="0" lvl="0" indent="-242888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514350" marR="0" lvl="0" indent="-242888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514350" marR="0" lvl="0" indent="-51435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2) Личный прием</a:t>
                      </a:r>
                    </a:p>
                    <a:p>
                      <a:pPr marL="514350" marR="0" lvl="0" indent="-51435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marL="514350" marR="0" lvl="0" indent="-51435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3) Почтой</a:t>
                      </a:r>
                    </a:p>
                    <a:p>
                      <a:pPr marL="514350" marR="0" lvl="0" indent="-51435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 по специальности 31.05.03 Стоматология было подано</a:t>
                      </a:r>
                    </a:p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700</a:t>
                      </a: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заявлений</a:t>
                      </a: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из них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540</a:t>
                      </a: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через портал </a:t>
                      </a:r>
                      <a:r>
                        <a:rPr kumimoji="0" lang="ru-RU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Госуслуги</a:t>
                      </a: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</a:txBody>
                  <a:tcPr marL="91441" marR="91441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pic>
        <p:nvPicPr>
          <p:cNvPr id="4101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019925" y="2060575"/>
            <a:ext cx="1873250" cy="1873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4125190696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14375" y="357188"/>
            <a:ext cx="7629525" cy="785812"/>
          </a:xfrm>
        </p:spPr>
        <p:txBody>
          <a:bodyPr/>
          <a:lstStyle/>
          <a:p>
            <a:pPr algn="ctr" eaLnBrk="1" hangingPunct="1"/>
            <a:r>
              <a:rPr lang="ru-RU" altLang="ru-RU" sz="2800" b="1" smtClean="0"/>
              <a:t>Количество поданных заявлений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611188" y="1700213"/>
          <a:ext cx="8208962" cy="2108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0170"/>
                <a:gridCol w="1440169"/>
                <a:gridCol w="1224515"/>
                <a:gridCol w="863730"/>
                <a:gridCol w="915714"/>
                <a:gridCol w="956877"/>
                <a:gridCol w="1367787"/>
              </a:tblGrid>
              <a:tr h="580912">
                <a:tc rowSpan="2">
                  <a:txBody>
                    <a:bodyPr/>
                    <a:lstStyle/>
                    <a:p>
                      <a:pPr algn="ctr"/>
                      <a:r>
                        <a:rPr lang="ru-RU" sz="1800" dirty="0" err="1" smtClean="0">
                          <a:solidFill>
                            <a:schemeClr val="tx1"/>
                          </a:solidFill>
                          <a:latin typeface="+mj-lt"/>
                        </a:rPr>
                        <a:t>Специаль</a:t>
                      </a:r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  <a:p>
                      <a:pPr algn="ctr"/>
                      <a:r>
                        <a:rPr lang="ru-RU" sz="1800" dirty="0" err="1" smtClean="0">
                          <a:solidFill>
                            <a:schemeClr val="tx1"/>
                          </a:solidFill>
                          <a:latin typeface="+mj-lt"/>
                        </a:rPr>
                        <a:t>ность</a:t>
                      </a:r>
                      <a:endParaRPr lang="ru-RU" sz="18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91441" marR="91441" marT="45711" marB="4571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+mj-lt"/>
                        </a:rPr>
                        <a:t>Всего заявлений на места в рамках КЦП</a:t>
                      </a:r>
                      <a:endParaRPr lang="ru-RU" sz="18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91441" marR="91441" marT="45711" marB="4571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+mj-lt"/>
                        </a:rPr>
                        <a:t>из них:</a:t>
                      </a:r>
                      <a:endParaRPr lang="ru-RU" sz="18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91441" marR="91441" marT="45711" marB="4571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800" dirty="0" err="1" smtClean="0">
                          <a:solidFill>
                            <a:schemeClr val="tx1"/>
                          </a:solidFill>
                          <a:latin typeface="+mj-lt"/>
                        </a:rPr>
                        <a:t>Внебюджет</a:t>
                      </a:r>
                      <a:endParaRPr lang="ru-RU" sz="18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91441" marR="91441" marT="45711" marB="4571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881831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+mj-lt"/>
                        </a:rPr>
                        <a:t>Отдельная квота</a:t>
                      </a:r>
                      <a:endParaRPr lang="ru-RU" sz="1600" dirty="0">
                        <a:latin typeface="+mj-lt"/>
                      </a:endParaRPr>
                    </a:p>
                  </a:txBody>
                  <a:tcPr marL="91441" marR="91441" marT="45711" marB="4571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+mj-lt"/>
                        </a:rPr>
                        <a:t>Особая квота</a:t>
                      </a:r>
                      <a:endParaRPr lang="ru-RU" sz="1600" dirty="0">
                        <a:latin typeface="+mj-lt"/>
                      </a:endParaRPr>
                    </a:p>
                  </a:txBody>
                  <a:tcPr marL="91441" marR="91441" marT="45711" marB="4571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+mj-lt"/>
                        </a:rPr>
                        <a:t>Целевая квота</a:t>
                      </a:r>
                      <a:endParaRPr lang="ru-RU" sz="1600" dirty="0">
                        <a:latin typeface="+mj-lt"/>
                      </a:endParaRPr>
                    </a:p>
                  </a:txBody>
                  <a:tcPr marL="91441" marR="91441" marT="45711" marB="4571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+mj-lt"/>
                        </a:rPr>
                        <a:t>Общий конкурс</a:t>
                      </a:r>
                      <a:endParaRPr lang="ru-RU" sz="1600" dirty="0">
                        <a:latin typeface="+mj-lt"/>
                      </a:endParaRPr>
                    </a:p>
                  </a:txBody>
                  <a:tcPr marL="91441" marR="91441" marT="45711" marB="4571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645458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+mj-lt"/>
                        </a:rPr>
                        <a:t>31.05.03 Стоматология</a:t>
                      </a:r>
                      <a:endParaRPr lang="ru-RU" sz="1600" dirty="0">
                        <a:latin typeface="+mj-lt"/>
                      </a:endParaRPr>
                    </a:p>
                  </a:txBody>
                  <a:tcPr marL="91441" marR="91441" marT="45711" marB="4571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+mj-lt"/>
                        </a:rPr>
                        <a:t>523</a:t>
                      </a:r>
                      <a:endParaRPr lang="ru-RU" sz="2000" b="1" dirty="0">
                        <a:latin typeface="+mj-lt"/>
                      </a:endParaRPr>
                    </a:p>
                  </a:txBody>
                  <a:tcPr marL="91441" marR="91441" marT="45711" marB="4571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+mj-lt"/>
                        </a:rPr>
                        <a:t>5</a:t>
                      </a:r>
                      <a:endParaRPr lang="ru-RU" sz="2000" dirty="0">
                        <a:latin typeface="+mj-lt"/>
                      </a:endParaRPr>
                    </a:p>
                  </a:txBody>
                  <a:tcPr marL="91441" marR="91441" marT="45711" marB="4571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+mj-lt"/>
                        </a:rPr>
                        <a:t>19</a:t>
                      </a:r>
                      <a:endParaRPr lang="ru-RU" sz="2000" dirty="0">
                        <a:latin typeface="+mj-lt"/>
                      </a:endParaRPr>
                    </a:p>
                  </a:txBody>
                  <a:tcPr marL="91441" marR="91441" marT="45711" marB="4571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+mj-lt"/>
                        </a:rPr>
                        <a:t>104</a:t>
                      </a:r>
                      <a:endParaRPr lang="ru-RU" sz="2000" dirty="0">
                        <a:latin typeface="+mj-lt"/>
                      </a:endParaRPr>
                    </a:p>
                  </a:txBody>
                  <a:tcPr marL="91441" marR="91441" marT="45711" marB="4571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+mj-lt"/>
                        </a:rPr>
                        <a:t>395</a:t>
                      </a:r>
                      <a:endParaRPr lang="ru-RU" sz="2000" dirty="0">
                        <a:latin typeface="+mj-lt"/>
                      </a:endParaRPr>
                    </a:p>
                  </a:txBody>
                  <a:tcPr marL="91441" marR="91441" marT="45711" marB="4571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j-lt"/>
                        </a:rPr>
                        <a:t>177</a:t>
                      </a:r>
                      <a:endParaRPr lang="ru-RU" sz="2000" b="1" dirty="0">
                        <a:latin typeface="+mj-lt"/>
                      </a:endParaRPr>
                    </a:p>
                  </a:txBody>
                  <a:tcPr marL="91441" marR="91441" marT="45711" marB="4571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755650" y="4437063"/>
            <a:ext cx="8064500" cy="20621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000" dirty="0">
                <a:solidFill>
                  <a:srgbClr val="000000"/>
                </a:solidFill>
                <a:latin typeface="Times New Roman"/>
              </a:rPr>
              <a:t>Средний конкурс по специальности 31.05.03 Стоматология на бюджетные места в целом составил 8,7 человек на место.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ru-RU" sz="2000" dirty="0">
              <a:solidFill>
                <a:srgbClr val="000000"/>
              </a:solidFill>
              <a:latin typeface="Times New Roman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000" dirty="0">
                <a:solidFill>
                  <a:srgbClr val="000000"/>
                </a:solidFill>
                <a:latin typeface="Times New Roman"/>
              </a:rPr>
              <a:t>Средний конкурс на основные конкурсные места (общий конкурс) составил </a:t>
            </a:r>
            <a:r>
              <a:rPr lang="en-US" sz="2000" b="1" i="1" dirty="0">
                <a:solidFill>
                  <a:srgbClr val="000000"/>
                </a:solidFill>
                <a:latin typeface="Times New Roman"/>
              </a:rPr>
              <a:t>56</a:t>
            </a:r>
            <a:r>
              <a:rPr lang="ru-RU" sz="2000" b="1" i="1" dirty="0">
                <a:solidFill>
                  <a:srgbClr val="000000"/>
                </a:solidFill>
                <a:latin typeface="Times New Roman"/>
              </a:rPr>
              <a:t>,</a:t>
            </a:r>
            <a:r>
              <a:rPr lang="en-US" sz="2000" b="1" i="1" dirty="0">
                <a:solidFill>
                  <a:srgbClr val="000000"/>
                </a:solidFill>
                <a:latin typeface="Times New Roman"/>
              </a:rPr>
              <a:t>4</a:t>
            </a:r>
            <a:r>
              <a:rPr lang="ru-RU" sz="2000" b="1" i="1" dirty="0">
                <a:solidFill>
                  <a:srgbClr val="000000"/>
                </a:solidFill>
                <a:latin typeface="Times New Roman"/>
              </a:rPr>
              <a:t> человек на место</a:t>
            </a:r>
            <a:r>
              <a:rPr lang="ru-RU" sz="2000" dirty="0">
                <a:solidFill>
                  <a:srgbClr val="000000"/>
                </a:solidFill>
                <a:latin typeface="Times New Roman"/>
              </a:rPr>
              <a:t>.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ru-RU" sz="1400" dirty="0">
              <a:solidFill>
                <a:srgbClr val="000000"/>
              </a:solidFill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ru-RU" sz="1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39559304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28625" y="214313"/>
            <a:ext cx="8229600" cy="857250"/>
          </a:xfrm>
        </p:spPr>
        <p:txBody>
          <a:bodyPr/>
          <a:lstStyle/>
          <a:p>
            <a:pPr algn="ctr" eaLnBrk="1" hangingPunct="1"/>
            <a:r>
              <a:rPr lang="ru-RU" sz="2800" b="1" smtClean="0">
                <a:cs typeface="Times New Roman" pitchFamily="18" charset="0"/>
              </a:rPr>
              <a:t>Результаты приема на 1 курс в 2023 году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3" y="1196975"/>
            <a:ext cx="8458200" cy="3240088"/>
          </a:xfrm>
        </p:spPr>
        <p:txBody>
          <a:bodyPr>
            <a:normAutofit/>
          </a:bodyPr>
          <a:lstStyle/>
          <a:p>
            <a:pPr algn="ctr" eaLnBrk="1" hangingPunct="1">
              <a:buFont typeface="Wingdings" pitchFamily="2" charset="2"/>
              <a:buNone/>
              <a:defRPr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eaLnBrk="1" fontAlgn="t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  <a:p>
            <a:pPr eaLnBrk="1" hangingPunct="1">
              <a:buFont typeface="Wingdings" pitchFamily="2" charset="2"/>
              <a:buNone/>
              <a:defRPr/>
            </a:pPr>
            <a:endParaRPr lang="ru-RU" dirty="0"/>
          </a:p>
          <a:p>
            <a:pPr eaLnBrk="1" hangingPunct="1">
              <a:buFont typeface="Wingdings" pitchFamily="2" charset="2"/>
              <a:buNone/>
              <a:defRPr/>
            </a:pPr>
            <a:endParaRPr lang="ru-RU" dirty="0"/>
          </a:p>
          <a:p>
            <a:pPr eaLnBrk="1" hangingPunct="1">
              <a:buFont typeface="Wingdings" pitchFamily="2" charset="2"/>
              <a:buNone/>
              <a:defRPr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1" eaLnBrk="1" hangingPunct="1">
              <a:buFont typeface="Wingdings" pitchFamily="2" charset="2"/>
              <a:buNone/>
              <a:defRPr/>
            </a:pPr>
            <a:endParaRPr lang="ru-RU" sz="2200" dirty="0" smtClean="0">
              <a:latin typeface="Times New Roman" pitchFamily="18" charset="0"/>
              <a:cs typeface="Times New Roman" pitchFamily="18" charset="0"/>
            </a:endParaRPr>
          </a:p>
          <a:p>
            <a:pPr lvl="1" eaLnBrk="1" hangingPunct="1">
              <a:buFont typeface="Wingdings" pitchFamily="2" charset="2"/>
              <a:buNone/>
              <a:defRPr/>
            </a:pPr>
            <a:endParaRPr lang="ru-RU" sz="2200" dirty="0" smtClean="0">
              <a:latin typeface="Times New Roman" pitchFamily="18" charset="0"/>
              <a:cs typeface="Times New Roman" pitchFamily="18" charset="0"/>
            </a:endParaRPr>
          </a:p>
          <a:p>
            <a:pPr lvl="1" eaLnBrk="1" hangingPunct="1">
              <a:buFont typeface="Wingdings" pitchFamily="2" charset="2"/>
              <a:buNone/>
              <a:defRPr/>
            </a:pPr>
            <a:endParaRPr lang="ru-RU" sz="2200" dirty="0" smtClean="0">
              <a:latin typeface="Times New Roman" pitchFamily="18" charset="0"/>
              <a:cs typeface="Times New Roman" pitchFamily="18" charset="0"/>
            </a:endParaRPr>
          </a:p>
          <a:p>
            <a:pPr lvl="1" eaLnBrk="1" hangingPunct="1">
              <a:buFont typeface="Wingdings" pitchFamily="2" charset="2"/>
              <a:buNone/>
              <a:defRPr/>
            </a:pPr>
            <a:endParaRPr lang="ru-RU" sz="2200" dirty="0" smtClean="0">
              <a:latin typeface="Times New Roman" pitchFamily="18" charset="0"/>
              <a:cs typeface="Times New Roman" pitchFamily="18" charset="0"/>
            </a:endParaRPr>
          </a:p>
          <a:p>
            <a:pPr lvl="1" eaLnBrk="1" hangingPunct="1">
              <a:buFont typeface="Wingdings" pitchFamily="2" charset="2"/>
              <a:buNone/>
              <a:defRPr/>
            </a:pPr>
            <a:endParaRPr lang="ru-RU" sz="2200" dirty="0" smtClean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buFont typeface="Wingdings" pitchFamily="2" charset="2"/>
              <a:buNone/>
              <a:defRPr/>
            </a:pPr>
            <a:endParaRPr lang="ru-RU" sz="1800" b="1" i="1" dirty="0" smtClean="0">
              <a:solidFill>
                <a:srgbClr val="0000CC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611188" y="1628775"/>
          <a:ext cx="8064501" cy="1655764"/>
        </p:xfrm>
        <a:graphic>
          <a:graphicData uri="http://schemas.openxmlformats.org/drawingml/2006/table">
            <a:tbl>
              <a:tblPr/>
              <a:tblGrid>
                <a:gridCol w="2016126"/>
                <a:gridCol w="1461227"/>
                <a:gridCol w="1562959"/>
                <a:gridCol w="1512094"/>
                <a:gridCol w="1512095"/>
              </a:tblGrid>
              <a:tr h="315488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+mj-lt"/>
                          <a:ea typeface="Calibri"/>
                          <a:cs typeface="Times New Roman"/>
                        </a:rPr>
                        <a:t>Специальность</a:t>
                      </a: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+mj-lt"/>
                          <a:ea typeface="Calibri"/>
                          <a:cs typeface="Times New Roman"/>
                        </a:rPr>
                        <a:t>План</a:t>
                      </a:r>
                    </a:p>
                  </a:txBody>
                  <a:tcPr marL="68577" marR="685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+mj-lt"/>
                          <a:ea typeface="Calibri"/>
                          <a:cs typeface="Times New Roman"/>
                        </a:rPr>
                        <a:t>Факт</a:t>
                      </a:r>
                    </a:p>
                  </a:txBody>
                  <a:tcPr marL="68577" marR="685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3097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+mj-lt"/>
                          <a:ea typeface="Calibri"/>
                          <a:cs typeface="Times New Roman"/>
                        </a:rPr>
                        <a:t>Бюджет</a:t>
                      </a:r>
                    </a:p>
                  </a:txBody>
                  <a:tcPr marL="68577" marR="685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+mj-lt"/>
                          <a:ea typeface="Calibri"/>
                          <a:cs typeface="Times New Roman"/>
                        </a:rPr>
                        <a:t>Платные места</a:t>
                      </a:r>
                    </a:p>
                  </a:txBody>
                  <a:tcPr marL="68577" marR="685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+mj-lt"/>
                          <a:ea typeface="Calibri"/>
                          <a:cs typeface="Times New Roman"/>
                        </a:rPr>
                        <a:t>Бюджет</a:t>
                      </a:r>
                    </a:p>
                  </a:txBody>
                  <a:tcPr marL="68577" marR="685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+mj-lt"/>
                          <a:ea typeface="Calibri"/>
                          <a:cs typeface="Times New Roman"/>
                        </a:rPr>
                        <a:t>Платные места</a:t>
                      </a:r>
                    </a:p>
                  </a:txBody>
                  <a:tcPr marL="68577" marR="685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7093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+mj-lt"/>
                          <a:ea typeface="Calibri"/>
                          <a:cs typeface="Times New Roman"/>
                        </a:rPr>
                        <a:t>31.05.03 Стоматология</a:t>
                      </a: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+mj-lt"/>
                          <a:ea typeface="Calibri"/>
                          <a:cs typeface="Times New Roman"/>
                        </a:rPr>
                        <a:t>60</a:t>
                      </a:r>
                      <a:endParaRPr lang="ru-RU" sz="18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77" marR="685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+mj-lt"/>
                          <a:ea typeface="Calibri"/>
                          <a:cs typeface="Times New Roman"/>
                        </a:rPr>
                        <a:t>50</a:t>
                      </a:r>
                    </a:p>
                  </a:txBody>
                  <a:tcPr marL="68577" marR="685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+mj-lt"/>
                          <a:ea typeface="Calibri"/>
                          <a:cs typeface="Times New Roman"/>
                        </a:rPr>
                        <a:t>60</a:t>
                      </a:r>
                      <a:endParaRPr lang="ru-RU" sz="1800" b="1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77" marR="685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+mj-lt"/>
                          <a:ea typeface="Calibri"/>
                          <a:cs typeface="Times New Roman"/>
                        </a:rPr>
                        <a:t>48</a:t>
                      </a:r>
                      <a:endParaRPr lang="ru-RU" sz="1800" b="1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77" marR="685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611188" y="3284538"/>
            <a:ext cx="7921625" cy="12938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000" dirty="0">
                <a:solidFill>
                  <a:srgbClr val="000000"/>
                </a:solidFill>
                <a:latin typeface="Times New Roman"/>
              </a:rPr>
              <a:t>Выполнение плана приема в рамках КЦП – 100%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000" dirty="0">
                <a:solidFill>
                  <a:srgbClr val="000000"/>
                </a:solidFill>
                <a:latin typeface="Times New Roman"/>
              </a:rPr>
              <a:t>Выполнение плана приема на места с полным возмещением затрат – 96</a:t>
            </a:r>
            <a:r>
              <a:rPr lang="ru-RU" dirty="0">
                <a:solidFill>
                  <a:srgbClr val="000000"/>
                </a:solidFill>
              </a:rPr>
              <a:t>%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ru-RU" dirty="0">
              <a:solidFill>
                <a:srgbClr val="000000"/>
              </a:solidFill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611188" y="4365625"/>
          <a:ext cx="7993062" cy="2108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2249"/>
                <a:gridCol w="1482418"/>
                <a:gridCol w="1257999"/>
                <a:gridCol w="1174134"/>
                <a:gridCol w="1066511"/>
                <a:gridCol w="1139751"/>
              </a:tblGrid>
              <a:tr h="652905">
                <a:tc rowSpan="2"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+mj-lt"/>
                        </a:rPr>
                        <a:t>Специальность</a:t>
                      </a:r>
                      <a:endParaRPr lang="ru-RU" sz="18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91442" marR="91442" marT="45711" marB="4571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+mj-lt"/>
                        </a:rPr>
                        <a:t>Всего зачислено на места в рамках КЦП</a:t>
                      </a:r>
                      <a:endParaRPr lang="ru-RU" sz="18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91442" marR="91442" marT="45711" marB="4571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+mj-lt"/>
                        </a:rPr>
                        <a:t>из них:</a:t>
                      </a:r>
                      <a:endParaRPr lang="ru-RU" sz="18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91442" marR="91442" marT="45711" marB="4571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809837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+mj-lt"/>
                        </a:rPr>
                        <a:t>Отдельная квота</a:t>
                      </a:r>
                      <a:endParaRPr lang="ru-RU" sz="1600" dirty="0">
                        <a:latin typeface="+mj-lt"/>
                      </a:endParaRPr>
                    </a:p>
                  </a:txBody>
                  <a:tcPr marL="91442" marR="91442" marT="45711" marB="4571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+mj-lt"/>
                        </a:rPr>
                        <a:t>Особая квота</a:t>
                      </a:r>
                      <a:endParaRPr lang="ru-RU" sz="1600" dirty="0">
                        <a:latin typeface="+mj-lt"/>
                      </a:endParaRPr>
                    </a:p>
                  </a:txBody>
                  <a:tcPr marL="91442" marR="91442" marT="45711" marB="4571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+mj-lt"/>
                        </a:rPr>
                        <a:t>Целевая квота</a:t>
                      </a:r>
                      <a:endParaRPr lang="ru-RU" sz="1600" dirty="0">
                        <a:latin typeface="+mj-lt"/>
                      </a:endParaRPr>
                    </a:p>
                  </a:txBody>
                  <a:tcPr marL="91442" marR="91442" marT="45711" marB="4571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+mj-lt"/>
                        </a:rPr>
                        <a:t>Общий конкурс</a:t>
                      </a:r>
                      <a:endParaRPr lang="ru-RU" sz="1600" dirty="0">
                        <a:latin typeface="+mj-lt"/>
                      </a:endParaRPr>
                    </a:p>
                  </a:txBody>
                  <a:tcPr marL="91442" marR="91442" marT="45711" marB="4571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45458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+mj-lt"/>
                        </a:rPr>
                        <a:t>31.05.03 Стоматология</a:t>
                      </a:r>
                      <a:endParaRPr lang="ru-RU" sz="1600" dirty="0">
                        <a:latin typeface="+mj-lt"/>
                      </a:endParaRPr>
                    </a:p>
                  </a:txBody>
                  <a:tcPr marL="91442" marR="91442" marT="45711" marB="4571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j-lt"/>
                        </a:rPr>
                        <a:t>60</a:t>
                      </a:r>
                      <a:endParaRPr lang="ru-RU" sz="2000" b="1" dirty="0">
                        <a:latin typeface="+mj-lt"/>
                      </a:endParaRPr>
                    </a:p>
                  </a:txBody>
                  <a:tcPr marL="91442" marR="91442" marT="45711" marB="4571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+mj-lt"/>
                        </a:rPr>
                        <a:t>3</a:t>
                      </a:r>
                      <a:endParaRPr lang="ru-RU" sz="2000" dirty="0">
                        <a:latin typeface="+mj-lt"/>
                      </a:endParaRPr>
                    </a:p>
                  </a:txBody>
                  <a:tcPr marL="91442" marR="91442" marT="45711" marB="4571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+mj-lt"/>
                        </a:rPr>
                        <a:t>6</a:t>
                      </a:r>
                      <a:endParaRPr lang="ru-RU" sz="2000" dirty="0">
                        <a:latin typeface="+mj-lt"/>
                      </a:endParaRPr>
                    </a:p>
                  </a:txBody>
                  <a:tcPr marL="91442" marR="91442" marT="45711" marB="4571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+mj-lt"/>
                        </a:rPr>
                        <a:t>44</a:t>
                      </a:r>
                      <a:endParaRPr lang="ru-RU" sz="2000" dirty="0">
                        <a:latin typeface="+mj-lt"/>
                      </a:endParaRPr>
                    </a:p>
                  </a:txBody>
                  <a:tcPr marL="91442" marR="91442" marT="45711" marB="4571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+mj-lt"/>
                        </a:rPr>
                        <a:t>7</a:t>
                      </a:r>
                      <a:endParaRPr lang="ru-RU" sz="2000" dirty="0">
                        <a:latin typeface="+mj-lt"/>
                      </a:endParaRPr>
                    </a:p>
                  </a:txBody>
                  <a:tcPr marL="91442" marR="91442" marT="45711" marB="4571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901413523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title"/>
          </p:nvPr>
        </p:nvSpPr>
        <p:spPr>
          <a:xfrm>
            <a:off x="928688" y="142875"/>
            <a:ext cx="7772400" cy="1143000"/>
          </a:xfrm>
        </p:spPr>
        <p:txBody>
          <a:bodyPr/>
          <a:lstStyle/>
          <a:p>
            <a:pPr algn="ctr" eaLnBrk="1" hangingPunct="1"/>
            <a:r>
              <a:rPr lang="ru-RU" altLang="ru-RU" sz="2800" b="1" smtClean="0"/>
              <a:t> Динамика проходных баллов и средних баллов ЕГЭ в 2019-2023 гг.</a:t>
            </a:r>
          </a:p>
        </p:txBody>
      </p:sp>
      <p:graphicFrame>
        <p:nvGraphicFramePr>
          <p:cNvPr id="5" name="Диаграмма 4"/>
          <p:cNvGraphicFramePr/>
          <p:nvPr/>
        </p:nvGraphicFramePr>
        <p:xfrm>
          <a:off x="611560" y="1484784"/>
          <a:ext cx="4104456" cy="23042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Диаграмма 5"/>
          <p:cNvGraphicFramePr/>
          <p:nvPr/>
        </p:nvGraphicFramePr>
        <p:xfrm>
          <a:off x="611560" y="4114800"/>
          <a:ext cx="4104456" cy="2410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4859338" y="1844675"/>
            <a:ext cx="4033837" cy="446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buClr>
                <a:srgbClr val="B2B2B2"/>
              </a:buClr>
              <a:buSzPct val="90000"/>
              <a:buFont typeface="Wingdings" pitchFamily="2" charset="2"/>
              <a:buNone/>
              <a:defRPr/>
            </a:pPr>
            <a:endParaRPr lang="ru-RU" altLang="ru-RU" sz="2000" kern="0" dirty="0">
              <a:solidFill>
                <a:srgbClr val="000000"/>
              </a:solidFill>
              <a:latin typeface="Times New Roman"/>
            </a:endParaRPr>
          </a:p>
          <a:p>
            <a:pPr marL="174625" fontAlgn="base">
              <a:spcBef>
                <a:spcPct val="20000"/>
              </a:spcBef>
              <a:spcAft>
                <a:spcPct val="0"/>
              </a:spcAft>
              <a:buClr>
                <a:srgbClr val="B2B2B2"/>
              </a:buClr>
              <a:buSzPct val="90000"/>
              <a:defRPr/>
            </a:pPr>
            <a:r>
              <a:rPr lang="ru-RU" altLang="ru-RU" sz="2000" kern="0" dirty="0">
                <a:solidFill>
                  <a:srgbClr val="000000"/>
                </a:solidFill>
                <a:latin typeface="Times New Roman"/>
              </a:rPr>
              <a:t>Средний балл ЕГЭ по показателю аккредитационного мониторинга АП1</a:t>
            </a:r>
            <a:r>
              <a:rPr lang="en-US" altLang="ru-RU" sz="2000" kern="0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altLang="ru-RU" sz="2000" kern="0" dirty="0">
                <a:solidFill>
                  <a:srgbClr val="000000"/>
                </a:solidFill>
                <a:latin typeface="Times New Roman"/>
              </a:rPr>
              <a:t>для зачисленных в 2023 году составляет </a:t>
            </a:r>
            <a:r>
              <a:rPr lang="ru-RU" altLang="ru-RU" sz="2000" b="1" i="1" kern="0" dirty="0">
                <a:solidFill>
                  <a:srgbClr val="000000"/>
                </a:solidFill>
                <a:latin typeface="Times New Roman"/>
              </a:rPr>
              <a:t>69 </a:t>
            </a:r>
            <a:r>
              <a:rPr lang="ru-RU" altLang="ru-RU" sz="2000" kern="0" dirty="0">
                <a:solidFill>
                  <a:srgbClr val="000000"/>
                </a:solidFill>
                <a:latin typeface="Times New Roman"/>
              </a:rPr>
              <a:t>(нормативный показатель – 66 и выше)</a:t>
            </a:r>
          </a:p>
          <a:p>
            <a:pPr marL="174625" fontAlgn="base">
              <a:spcBef>
                <a:spcPct val="20000"/>
              </a:spcBef>
              <a:spcAft>
                <a:spcPct val="0"/>
              </a:spcAft>
              <a:buClr>
                <a:srgbClr val="B2B2B2"/>
              </a:buClr>
              <a:buSzPct val="90000"/>
              <a:defRPr/>
            </a:pPr>
            <a:endParaRPr lang="ru-RU" altLang="ru-RU" sz="2000" kern="0" dirty="0">
              <a:solidFill>
                <a:srgbClr val="0000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50049323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400" dirty="0" smtClean="0"/>
              <a:t>Диапазон баллов на вступительных испытаниях (ЕГЭ)</a:t>
            </a:r>
            <a:endParaRPr lang="ru-RU" sz="24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914400" y="1600200"/>
          <a:ext cx="7772400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54480"/>
                <a:gridCol w="1554480"/>
                <a:gridCol w="1554480"/>
                <a:gridCol w="1554480"/>
                <a:gridCol w="155448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  <a:latin typeface="+mj-lt"/>
                        </a:rPr>
                        <a:t>Предмет </a:t>
                      </a:r>
                      <a:endParaRPr lang="ru-RU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  <a:latin typeface="+mj-lt"/>
                        </a:rPr>
                        <a:t>Макс.балл</a:t>
                      </a:r>
                      <a:endParaRPr lang="ru-RU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  <a:latin typeface="+mj-lt"/>
                        </a:rPr>
                        <a:t>Мин.балл</a:t>
                      </a:r>
                      <a:endParaRPr lang="ru-RU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  <a:latin typeface="+mj-lt"/>
                        </a:rPr>
                        <a:t>Выше 50 баллов (чел)</a:t>
                      </a:r>
                      <a:endParaRPr lang="ru-RU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  <a:latin typeface="+mj-lt"/>
                        </a:rPr>
                        <a:t>Выше 70 баллов (чел)</a:t>
                      </a:r>
                      <a:endParaRPr lang="ru-RU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  <a:latin typeface="+mj-lt"/>
                        </a:rPr>
                        <a:t>Химия</a:t>
                      </a:r>
                      <a:endParaRPr lang="ru-RU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  <a:latin typeface="+mj-lt"/>
                        </a:rPr>
                        <a:t>100</a:t>
                      </a:r>
                      <a:endParaRPr lang="ru-RU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  <a:latin typeface="+mj-lt"/>
                        </a:rPr>
                        <a:t>40</a:t>
                      </a:r>
                      <a:endParaRPr lang="ru-RU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  <a:latin typeface="+mj-lt"/>
                        </a:rPr>
                        <a:t>68</a:t>
                      </a:r>
                      <a:endParaRPr lang="ru-RU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  <a:latin typeface="+mj-lt"/>
                        </a:rPr>
                        <a:t>58</a:t>
                      </a:r>
                      <a:endParaRPr lang="ru-RU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  <a:latin typeface="+mj-lt"/>
                        </a:rPr>
                        <a:t>Биология</a:t>
                      </a:r>
                      <a:endParaRPr lang="ru-RU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  <a:latin typeface="+mj-lt"/>
                        </a:rPr>
                        <a:t>98</a:t>
                      </a:r>
                      <a:endParaRPr lang="ru-RU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  <a:latin typeface="+mj-lt"/>
                        </a:rPr>
                        <a:t>40</a:t>
                      </a:r>
                      <a:endParaRPr lang="ru-RU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  <a:latin typeface="+mj-lt"/>
                        </a:rPr>
                        <a:t>64</a:t>
                      </a:r>
                      <a:endParaRPr lang="ru-RU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  <a:latin typeface="+mj-lt"/>
                        </a:rPr>
                        <a:t>51</a:t>
                      </a:r>
                      <a:endParaRPr lang="ru-RU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  <a:latin typeface="+mj-lt"/>
                        </a:rPr>
                        <a:t>Русский язык</a:t>
                      </a:r>
                      <a:endParaRPr lang="ru-RU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  <a:latin typeface="+mj-lt"/>
                        </a:rPr>
                        <a:t>97</a:t>
                      </a:r>
                      <a:endParaRPr lang="ru-RU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  <a:latin typeface="+mj-lt"/>
                        </a:rPr>
                        <a:t>50</a:t>
                      </a:r>
                      <a:endParaRPr lang="ru-RU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  <a:latin typeface="+mj-lt"/>
                        </a:rPr>
                        <a:t>95</a:t>
                      </a:r>
                      <a:endParaRPr lang="ru-RU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  <a:latin typeface="+mj-lt"/>
                        </a:rPr>
                        <a:t>88</a:t>
                      </a:r>
                      <a:endParaRPr lang="ru-RU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8"/>
          <p:cNvSpPr>
            <a:spLocks noGrp="1" noChangeArrowheads="1"/>
          </p:cNvSpPr>
          <p:nvPr>
            <p:ph type="title" sz="quarter"/>
          </p:nvPr>
        </p:nvSpPr>
        <p:spPr/>
        <p:txBody>
          <a:bodyPr/>
          <a:lstStyle/>
          <a:p>
            <a:pPr algn="ctr" eaLnBrk="1" hangingPunct="1"/>
            <a:r>
              <a:rPr lang="ru-RU" altLang="ru-RU" sz="2800" b="1" smtClean="0"/>
              <a:t>СТРУКТУРА БЮДЖЕТНЫХ МЕСТ</a:t>
            </a:r>
          </a:p>
        </p:txBody>
      </p:sp>
      <p:graphicFrame>
        <p:nvGraphicFramePr>
          <p:cNvPr id="15" name="Диаграмма 14"/>
          <p:cNvGraphicFramePr/>
          <p:nvPr/>
        </p:nvGraphicFramePr>
        <p:xfrm>
          <a:off x="1475656" y="1556792"/>
          <a:ext cx="6624736" cy="40324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Диаграмма 3"/>
          <p:cNvGraphicFramePr/>
          <p:nvPr/>
        </p:nvGraphicFramePr>
        <p:xfrm>
          <a:off x="1763688" y="1772816"/>
          <a:ext cx="6264696" cy="3960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xmlns="" val="2048024433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285750" y="277813"/>
            <a:ext cx="8643938" cy="865187"/>
          </a:xfrm>
        </p:spPr>
        <p:txBody>
          <a:bodyPr/>
          <a:lstStyle/>
          <a:p>
            <a:pPr algn="ctr" eaLnBrk="1" hangingPunct="1"/>
            <a:r>
              <a:rPr lang="ru-RU" sz="2800" b="1" smtClean="0">
                <a:cs typeface="Times New Roman" pitchFamily="18" charset="0"/>
              </a:rPr>
              <a:t>Информация о приеме на целевое обучение в 2023 г. по специальности 31.05.03 Стоматология</a:t>
            </a:r>
            <a:endParaRPr lang="ru-RU" altLang="ru-RU" sz="2800" b="1" smtClean="0"/>
          </a:p>
        </p:txBody>
      </p:sp>
      <p:graphicFrame>
        <p:nvGraphicFramePr>
          <p:cNvPr id="5" name="Содержимое 5"/>
          <p:cNvGraphicFramePr>
            <a:graphicFrameLocks/>
          </p:cNvGraphicFramePr>
          <p:nvPr/>
        </p:nvGraphicFramePr>
        <p:xfrm>
          <a:off x="611188" y="1557338"/>
          <a:ext cx="8032750" cy="4984753"/>
        </p:xfrm>
        <a:graphic>
          <a:graphicData uri="http://schemas.openxmlformats.org/drawingml/2006/table">
            <a:tbl>
              <a:tblPr/>
              <a:tblGrid>
                <a:gridCol w="2154099"/>
                <a:gridCol w="1054487"/>
                <a:gridCol w="1143509"/>
                <a:gridCol w="1315860"/>
                <a:gridCol w="1206523"/>
                <a:gridCol w="1158272"/>
              </a:tblGrid>
              <a:tr h="84137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Заказчик</a:t>
                      </a:r>
                    </a:p>
                  </a:txBody>
                  <a:tcPr marL="45571" marR="4557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Выделено мест</a:t>
                      </a:r>
                    </a:p>
                  </a:txBody>
                  <a:tcPr marL="45571" marR="4557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Количество поданных заявлений</a:t>
                      </a:r>
                    </a:p>
                  </a:txBody>
                  <a:tcPr marL="45571" marR="4557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Количество зачисленных</a:t>
                      </a:r>
                    </a:p>
                  </a:txBody>
                  <a:tcPr marL="45571" marR="4557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Средний балл ЕГЭ</a:t>
                      </a:r>
                    </a:p>
                  </a:txBody>
                  <a:tcPr marL="45571" marR="4557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Проходной балл</a:t>
                      </a:r>
                    </a:p>
                  </a:txBody>
                  <a:tcPr marL="45571" marR="4557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49727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МЗ Архангельской 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области</a:t>
                      </a:r>
                    </a:p>
                  </a:txBody>
                  <a:tcPr marL="9525" marR="9525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14</a:t>
                      </a:r>
                    </a:p>
                  </a:txBody>
                  <a:tcPr marL="45571" marR="4557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46</a:t>
                      </a:r>
                    </a:p>
                  </a:txBody>
                  <a:tcPr marL="45571" marR="4557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13</a:t>
                      </a:r>
                    </a:p>
                  </a:txBody>
                  <a:tcPr marL="45571" marR="4557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82,26</a:t>
                      </a:r>
                    </a:p>
                  </a:txBody>
                  <a:tcPr marL="45571" marR="4557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247</a:t>
                      </a:r>
                    </a:p>
                  </a:txBody>
                  <a:tcPr marL="45571" marR="4557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7DEE8"/>
                    </a:solidFill>
                  </a:tcPr>
                </a:tc>
              </a:tr>
              <a:tr h="28045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ДЗ Вологодской 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области</a:t>
                      </a:r>
                    </a:p>
                  </a:txBody>
                  <a:tcPr marL="9525" marR="9525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45571" marR="4557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1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7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L="45571" marR="4557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45571" marR="4557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88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,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05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L="45571" marR="4557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262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L="45571" marR="4557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7DEE8"/>
                    </a:solidFill>
                  </a:tcPr>
                </a:tc>
              </a:tr>
              <a:tr h="49727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МЗ Мурманской 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области</a:t>
                      </a:r>
                    </a:p>
                  </a:txBody>
                  <a:tcPr marL="9525" marR="9525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45571" marR="4557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45571" marR="4557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45571" marR="4557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79,33</a:t>
                      </a:r>
                    </a:p>
                  </a:txBody>
                  <a:tcPr marL="45571" marR="4557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232</a:t>
                      </a:r>
                    </a:p>
                  </a:txBody>
                  <a:tcPr marL="45571" marR="4557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7DEE8"/>
                    </a:solidFill>
                  </a:tcPr>
                </a:tc>
              </a:tr>
              <a:tr h="28045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latin typeface="+mj-lt"/>
                        </a:rPr>
                        <a:t>ДЗТиСЗН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 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НАО</a:t>
                      </a:r>
                    </a:p>
                  </a:txBody>
                  <a:tcPr marL="9525" marR="9525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1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L="45571" marR="4557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4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L="45571" marR="4557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1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L="45571" marR="4557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65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,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67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L="45571" marR="4557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200</a:t>
                      </a:r>
                    </a:p>
                  </a:txBody>
                  <a:tcPr marL="45571" marR="4557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7DEE8"/>
                    </a:solidFill>
                  </a:tcPr>
                </a:tc>
              </a:tr>
              <a:tr h="28045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МЗ Республики 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Карелия</a:t>
                      </a:r>
                    </a:p>
                  </a:txBody>
                  <a:tcPr marL="9525" marR="9525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45571" marR="4557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45571" marR="4557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45571" marR="4557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65,67</a:t>
                      </a:r>
                    </a:p>
                  </a:txBody>
                  <a:tcPr marL="45571" marR="4557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152</a:t>
                      </a:r>
                    </a:p>
                  </a:txBody>
                  <a:tcPr marL="45571" marR="4557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7DEE8"/>
                    </a:solidFill>
                  </a:tcPr>
                </a:tc>
              </a:tr>
              <a:tr h="28045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МЗ Республики 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Коми</a:t>
                      </a:r>
                    </a:p>
                  </a:txBody>
                  <a:tcPr marL="9525" marR="9525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10</a:t>
                      </a:r>
                    </a:p>
                  </a:txBody>
                  <a:tcPr marL="45571" marR="4557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21</a:t>
                      </a:r>
                    </a:p>
                  </a:txBody>
                  <a:tcPr marL="45571" marR="4557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10</a:t>
                      </a:r>
                    </a:p>
                  </a:txBody>
                  <a:tcPr marL="45571" marR="4557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79,67</a:t>
                      </a:r>
                    </a:p>
                  </a:txBody>
                  <a:tcPr marL="45571" marR="4557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219</a:t>
                      </a:r>
                    </a:p>
                  </a:txBody>
                  <a:tcPr marL="45571" marR="4557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7DEE8"/>
                    </a:solidFill>
                  </a:tcPr>
                </a:tc>
              </a:tr>
              <a:tr h="49858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УФСИН по</a:t>
                      </a:r>
                      <a:r>
                        <a:rPr lang="ru-RU" sz="1600" b="0" i="0" u="none" strike="noStrike" baseline="0" dirty="0" smtClean="0">
                          <a:solidFill>
                            <a:srgbClr val="000000"/>
                          </a:solidFill>
                          <a:latin typeface="+mj-lt"/>
                        </a:rPr>
                        <a:t> Архангельской обл.</a:t>
                      </a:r>
                      <a:endParaRPr lang="ru-RU" sz="1600" b="0" i="0" u="none" strike="noStrike" dirty="0" smtClean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45571" marR="4557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45571" marR="4557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45571" marR="4557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70,67</a:t>
                      </a:r>
                    </a:p>
                  </a:txBody>
                  <a:tcPr marL="45571" marR="4557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215</a:t>
                      </a:r>
                    </a:p>
                  </a:txBody>
                  <a:tcPr marL="45571" marR="4557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7DEE8"/>
                    </a:solidFill>
                  </a:tcPr>
                </a:tc>
              </a:tr>
              <a:tr h="497277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0" u="none" strike="noStrike" kern="1200" dirty="0" smtClean="0">
                          <a:solidFill>
                            <a:srgbClr val="000000"/>
                          </a:solidFill>
                          <a:latin typeface="+mj-lt"/>
                          <a:ea typeface="+mn-ea"/>
                          <a:cs typeface="+mn-cs"/>
                        </a:rPr>
                        <a:t>УФСИН по</a:t>
                      </a:r>
                      <a:r>
                        <a:rPr lang="ru-RU" sz="1600" b="0" i="0" u="none" strike="noStrike" kern="1200" baseline="0" dirty="0" smtClean="0">
                          <a:solidFill>
                            <a:srgbClr val="000000"/>
                          </a:solidFill>
                          <a:latin typeface="+mj-lt"/>
                          <a:ea typeface="+mn-ea"/>
                          <a:cs typeface="+mn-cs"/>
                        </a:rPr>
                        <a:t> Архангельской обл.</a:t>
                      </a:r>
                      <a:endParaRPr lang="ru-RU" sz="1600" b="0" i="0" u="none" strike="noStrike" kern="1200" dirty="0" smtClean="0">
                        <a:solidFill>
                          <a:srgbClr val="000000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45571" marR="4557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45571" marR="4557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45571" marR="4557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45571" marR="4557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45571" marR="4557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7DEE8"/>
                    </a:solidFill>
                  </a:tcPr>
                </a:tc>
              </a:tr>
              <a:tr h="28045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ФМБА</a:t>
                      </a:r>
                    </a:p>
                  </a:txBody>
                  <a:tcPr marL="9525" marR="9525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45571" marR="4557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45571" marR="4557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45571" marR="4557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69,33</a:t>
                      </a:r>
                    </a:p>
                  </a:txBody>
                  <a:tcPr marL="45571" marR="4557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208</a:t>
                      </a:r>
                    </a:p>
                  </a:txBody>
                  <a:tcPr marL="45571" marR="4557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7DEE8"/>
                    </a:solidFill>
                  </a:tcPr>
                </a:tc>
              </a:tr>
              <a:tr h="25340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ОАО «РЖД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»</a:t>
                      </a:r>
                    </a:p>
                  </a:txBody>
                  <a:tcPr marL="9525" marR="9525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4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4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4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74,33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191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7DEE8"/>
                    </a:solidFill>
                  </a:tcPr>
                </a:tc>
              </a:tr>
              <a:tr h="49727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Итого по специальности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46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104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44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79,20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152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7DEE8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252935327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Слои">
  <a:themeElements>
    <a:clrScheme name="Слои 6">
      <a:dk1>
        <a:srgbClr val="000000"/>
      </a:dk1>
      <a:lt1>
        <a:srgbClr val="FFFFE1"/>
      </a:lt1>
      <a:dk2>
        <a:srgbClr val="330033"/>
      </a:dk2>
      <a:lt2>
        <a:srgbClr val="330033"/>
      </a:lt2>
      <a:accent1>
        <a:srgbClr val="CCCC99"/>
      </a:accent1>
      <a:accent2>
        <a:srgbClr val="FF0000"/>
      </a:accent2>
      <a:accent3>
        <a:srgbClr val="FFFFEE"/>
      </a:accent3>
      <a:accent4>
        <a:srgbClr val="000000"/>
      </a:accent4>
      <a:accent5>
        <a:srgbClr val="E2E2CA"/>
      </a:accent5>
      <a:accent6>
        <a:srgbClr val="E70000"/>
      </a:accent6>
      <a:hlink>
        <a:srgbClr val="990033"/>
      </a:hlink>
      <a:folHlink>
        <a:srgbClr val="B2B2B2"/>
      </a:folHlink>
    </a:clrScheme>
    <a:fontScheme name="Слои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Слои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лои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лои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лои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лои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лои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лои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лои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лои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лои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лои 6">
    <a:dk1>
      <a:srgbClr val="000000"/>
    </a:dk1>
    <a:lt1>
      <a:srgbClr val="FFFFE1"/>
    </a:lt1>
    <a:dk2>
      <a:srgbClr val="330033"/>
    </a:dk2>
    <a:lt2>
      <a:srgbClr val="330033"/>
    </a:lt2>
    <a:accent1>
      <a:srgbClr val="CCCC99"/>
    </a:accent1>
    <a:accent2>
      <a:srgbClr val="FF0000"/>
    </a:accent2>
    <a:accent3>
      <a:srgbClr val="FFFFEE"/>
    </a:accent3>
    <a:accent4>
      <a:srgbClr val="000000"/>
    </a:accent4>
    <a:accent5>
      <a:srgbClr val="E2E2CA"/>
    </a:accent5>
    <a:accent6>
      <a:srgbClr val="E70000"/>
    </a:accent6>
    <a:hlink>
      <a:srgbClr val="990033"/>
    </a:hlink>
    <a:folHlink>
      <a:srgbClr val="B2B2B2"/>
    </a:folHlink>
  </a:clrScheme>
  <a:fontScheme name="Слои">
    <a:majorFont>
      <a:latin typeface="Times New Roman"/>
      <a:ea typeface=""/>
      <a:cs typeface=""/>
    </a:majorFont>
    <a:minorFont>
      <a:latin typeface="Arial"/>
      <a:ea typeface=""/>
      <a:cs typeface="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Слои 6">
    <a:dk1>
      <a:srgbClr val="000000"/>
    </a:dk1>
    <a:lt1>
      <a:srgbClr val="FFFFE1"/>
    </a:lt1>
    <a:dk2>
      <a:srgbClr val="330033"/>
    </a:dk2>
    <a:lt2>
      <a:srgbClr val="330033"/>
    </a:lt2>
    <a:accent1>
      <a:srgbClr val="CCCC99"/>
    </a:accent1>
    <a:accent2>
      <a:srgbClr val="FF0000"/>
    </a:accent2>
    <a:accent3>
      <a:srgbClr val="FFFFEE"/>
    </a:accent3>
    <a:accent4>
      <a:srgbClr val="000000"/>
    </a:accent4>
    <a:accent5>
      <a:srgbClr val="E2E2CA"/>
    </a:accent5>
    <a:accent6>
      <a:srgbClr val="E70000"/>
    </a:accent6>
    <a:hlink>
      <a:srgbClr val="990033"/>
    </a:hlink>
    <a:folHlink>
      <a:srgbClr val="B2B2B2"/>
    </a:folHlink>
  </a:clrScheme>
  <a:fontScheme name="Слои">
    <a:majorFont>
      <a:latin typeface="Times New Roman"/>
      <a:ea typeface=""/>
      <a:cs typeface=""/>
    </a:majorFont>
    <a:minorFont>
      <a:latin typeface="Arial"/>
      <a:ea typeface=""/>
      <a:cs typeface="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Слои 6">
    <a:dk1>
      <a:srgbClr val="000000"/>
    </a:dk1>
    <a:lt1>
      <a:srgbClr val="FFFFE1"/>
    </a:lt1>
    <a:dk2>
      <a:srgbClr val="330033"/>
    </a:dk2>
    <a:lt2>
      <a:srgbClr val="330033"/>
    </a:lt2>
    <a:accent1>
      <a:srgbClr val="CCCC99"/>
    </a:accent1>
    <a:accent2>
      <a:srgbClr val="FF0000"/>
    </a:accent2>
    <a:accent3>
      <a:srgbClr val="FFFFEE"/>
    </a:accent3>
    <a:accent4>
      <a:srgbClr val="000000"/>
    </a:accent4>
    <a:accent5>
      <a:srgbClr val="E2E2CA"/>
    </a:accent5>
    <a:accent6>
      <a:srgbClr val="E70000"/>
    </a:accent6>
    <a:hlink>
      <a:srgbClr val="990033"/>
    </a:hlink>
    <a:folHlink>
      <a:srgbClr val="B2B2B2"/>
    </a:folHlink>
  </a:clrScheme>
  <a:fontScheme name="Слои">
    <a:majorFont>
      <a:latin typeface="Times New Roman"/>
      <a:ea typeface=""/>
      <a:cs typeface=""/>
    </a:majorFont>
    <a:minorFont>
      <a:latin typeface="Arial"/>
      <a:ea typeface=""/>
      <a:cs typeface="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Слои 6">
    <a:dk1>
      <a:srgbClr val="000000"/>
    </a:dk1>
    <a:lt1>
      <a:srgbClr val="FFFFE1"/>
    </a:lt1>
    <a:dk2>
      <a:srgbClr val="330033"/>
    </a:dk2>
    <a:lt2>
      <a:srgbClr val="330033"/>
    </a:lt2>
    <a:accent1>
      <a:srgbClr val="CCCC99"/>
    </a:accent1>
    <a:accent2>
      <a:srgbClr val="FF0000"/>
    </a:accent2>
    <a:accent3>
      <a:srgbClr val="FFFFEE"/>
    </a:accent3>
    <a:accent4>
      <a:srgbClr val="000000"/>
    </a:accent4>
    <a:accent5>
      <a:srgbClr val="E2E2CA"/>
    </a:accent5>
    <a:accent6>
      <a:srgbClr val="E70000"/>
    </a:accent6>
    <a:hlink>
      <a:srgbClr val="990033"/>
    </a:hlink>
    <a:folHlink>
      <a:srgbClr val="B2B2B2"/>
    </a:folHlink>
  </a:clrScheme>
  <a:fontScheme name="Слои">
    <a:majorFont>
      <a:latin typeface="Times New Roman"/>
      <a:ea typeface=""/>
      <a:cs typeface=""/>
    </a:majorFont>
    <a:minorFont>
      <a:latin typeface="Arial"/>
      <a:ea typeface=""/>
      <a:cs typeface="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120</TotalTime>
  <Words>1771</Words>
  <Application>Microsoft Office PowerPoint</Application>
  <PresentationFormat>Экран (4:3)</PresentationFormat>
  <Paragraphs>561</Paragraphs>
  <Slides>22</Slides>
  <Notes>8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22</vt:i4>
      </vt:variant>
    </vt:vector>
  </HeadingPairs>
  <TitlesOfParts>
    <vt:vector size="24" baseType="lpstr">
      <vt:lpstr>Тема Office</vt:lpstr>
      <vt:lpstr>Слои</vt:lpstr>
      <vt:lpstr>Ученый совет стоматологического факультета 11.10.23</vt:lpstr>
      <vt:lpstr>ИТОГИ приемной кампании на стоматологическом факультете в 2023 году      </vt:lpstr>
      <vt:lpstr>Прием документов</vt:lpstr>
      <vt:lpstr>Количество поданных заявлений</vt:lpstr>
      <vt:lpstr>Результаты приема на 1 курс в 2023 году</vt:lpstr>
      <vt:lpstr> Динамика проходных баллов и средних баллов ЕГЭ в 2019-2023 гг.</vt:lpstr>
      <vt:lpstr>Диапазон баллов на вступительных испытаниях (ЕГЭ)</vt:lpstr>
      <vt:lpstr>СТРУКТУРА БЮДЖЕТНЫХ МЕСТ</vt:lpstr>
      <vt:lpstr>Информация о приеме на целевое обучение в 2023 г. по специальности 31.05.03 Стоматология</vt:lpstr>
      <vt:lpstr>Основные выводы</vt:lpstr>
      <vt:lpstr>Удовлетворенность работодателей качеством подготовки выпускников </vt:lpstr>
      <vt:lpstr>Слайд 12</vt:lpstr>
      <vt:lpstr>Слайд 13</vt:lpstr>
      <vt:lpstr>Слайд 14</vt:lpstr>
      <vt:lpstr>Слайд 15</vt:lpstr>
      <vt:lpstr>Слайд 16</vt:lpstr>
      <vt:lpstr>Слайд 17</vt:lpstr>
      <vt:lpstr>Удовлетворенность готовностью выпускников СГМУ к решению профессиональных задач по направлениям деятельности</vt:lpstr>
      <vt:lpstr>Слайд 19</vt:lpstr>
      <vt:lpstr>Слайд 20</vt:lpstr>
      <vt:lpstr>Итоги летней сессии на стоматологическом факультете</vt:lpstr>
      <vt:lpstr>Итоги летней сессии на стоматологическом факультете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Ученый совет стоматологического факультета 27.10.22</dc:title>
  <dc:creator>Сергей Николаевич Левицкий</dc:creator>
  <cp:lastModifiedBy>levickisn</cp:lastModifiedBy>
  <cp:revision>22</cp:revision>
  <dcterms:created xsi:type="dcterms:W3CDTF">2022-10-21T10:22:19Z</dcterms:created>
  <dcterms:modified xsi:type="dcterms:W3CDTF">2023-10-10T09:57:15Z</dcterms:modified>
</cp:coreProperties>
</file>